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handoutMasterIdLst>
    <p:handoutMasterId r:id="rId22"/>
  </p:handoutMasterIdLst>
  <p:sldIdLst>
    <p:sldId id="256" r:id="rId2"/>
    <p:sldId id="257" r:id="rId3"/>
    <p:sldId id="258" r:id="rId4"/>
    <p:sldId id="259" r:id="rId5"/>
    <p:sldId id="260" r:id="rId6"/>
    <p:sldId id="261" r:id="rId7"/>
    <p:sldId id="262" r:id="rId8"/>
    <p:sldId id="263" r:id="rId9"/>
    <p:sldId id="264" r:id="rId10"/>
    <p:sldId id="265" r:id="rId11"/>
    <p:sldId id="274" r:id="rId12"/>
    <p:sldId id="275" r:id="rId13"/>
    <p:sldId id="276" r:id="rId14"/>
    <p:sldId id="277" r:id="rId15"/>
    <p:sldId id="279" r:id="rId16"/>
    <p:sldId id="278" r:id="rId17"/>
    <p:sldId id="280" r:id="rId18"/>
    <p:sldId id="281" r:id="rId19"/>
    <p:sldId id="282" r:id="rId20"/>
    <p:sldId id="283" r:id="rId21"/>
  </p:sldIdLst>
  <p:sldSz cx="9144000" cy="6858000" type="screen4x3"/>
  <p:notesSz cx="6858000" cy="9144000"/>
  <p:defaultTextStyle>
    <a:defPPr>
      <a:defRPr lang="nl-NL"/>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3" frameSlides="1"/>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31" d="100"/>
          <a:sy n="131" d="100"/>
        </p:scale>
        <p:origin x="-2616" y="-12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handoutMaster" Target="handoutMasters/handoutMaster1.xml"/><Relationship Id="rId23" Type="http://schemas.openxmlformats.org/officeDocument/2006/relationships/printerSettings" Target="printerSettings/printerSettings1.bin"/><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02AAF42-1F78-974A-95D4-BF8E77F48D83}" type="datetimeFigureOut">
              <a:rPr lang="nl-NL" smtClean="0"/>
              <a:t>27-01-18</a:t>
            </a:fld>
            <a:endParaRPr lang="nl-NL"/>
          </a:p>
        </p:txBody>
      </p:sp>
      <p:sp>
        <p:nvSpPr>
          <p:cNvPr id="4" name="Tijdelijke aanduiding voor voettekst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9626106-D0FA-6542-90C6-96EEF4005D04}" type="slidenum">
              <a:rPr lang="nl-NL" smtClean="0"/>
              <a:t>‹nr.›</a:t>
            </a:fld>
            <a:endParaRPr lang="nl-NL"/>
          </a:p>
        </p:txBody>
      </p:sp>
    </p:spTree>
    <p:extLst>
      <p:ext uri="{BB962C8B-B14F-4D97-AF65-F5344CB8AC3E}">
        <p14:creationId xmlns:p14="http://schemas.microsoft.com/office/powerpoint/2010/main" val="2660959564"/>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Titelstijl van model bewerken</a:t>
            </a:r>
            <a:endParaRPr lang="nl-NL"/>
          </a:p>
        </p:txBody>
      </p:sp>
      <p:sp>
        <p:nvSpPr>
          <p:cNvPr id="3" name="Sub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titelstijl van het model te bewerken</a:t>
            </a:r>
            <a:endParaRPr lang="nl-NL"/>
          </a:p>
        </p:txBody>
      </p:sp>
      <p:sp>
        <p:nvSpPr>
          <p:cNvPr id="4" name="Tijdelijke aanduiding voor datum 3"/>
          <p:cNvSpPr>
            <a:spLocks noGrp="1"/>
          </p:cNvSpPr>
          <p:nvPr>
            <p:ph type="dt" sz="half" idx="10"/>
          </p:nvPr>
        </p:nvSpPr>
        <p:spPr/>
        <p:txBody>
          <a:bodyPr/>
          <a:lstStyle/>
          <a:p>
            <a:fld id="{B8D6884E-C1AE-8C4E-AC76-A1040823F1FB}" type="datetimeFigureOut">
              <a:rPr lang="nl-NL" smtClean="0"/>
              <a:t>27-01-18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B202C690-00A7-064A-9177-B21EF559BA54}" type="slidenum">
              <a:rPr lang="nl-NL" smtClean="0"/>
              <a:t>‹nr.›</a:t>
            </a:fld>
            <a:endParaRPr lang="nl-NL"/>
          </a:p>
        </p:txBody>
      </p:sp>
    </p:spTree>
    <p:extLst>
      <p:ext uri="{BB962C8B-B14F-4D97-AF65-F5344CB8AC3E}">
        <p14:creationId xmlns:p14="http://schemas.microsoft.com/office/powerpoint/2010/main" val="11850313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Titelstijl van model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B8D6884E-C1AE-8C4E-AC76-A1040823F1FB}" type="datetimeFigureOut">
              <a:rPr lang="nl-NL" smtClean="0"/>
              <a:t>27-01-18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B202C690-00A7-064A-9177-B21EF559BA54}" type="slidenum">
              <a:rPr lang="nl-NL" smtClean="0"/>
              <a:t>‹nr.›</a:t>
            </a:fld>
            <a:endParaRPr lang="nl-NL"/>
          </a:p>
        </p:txBody>
      </p:sp>
    </p:spTree>
    <p:extLst>
      <p:ext uri="{BB962C8B-B14F-4D97-AF65-F5344CB8AC3E}">
        <p14:creationId xmlns:p14="http://schemas.microsoft.com/office/powerpoint/2010/main" val="37669503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Titelstijl van model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B8D6884E-C1AE-8C4E-AC76-A1040823F1FB}" type="datetimeFigureOut">
              <a:rPr lang="nl-NL" smtClean="0"/>
              <a:t>27-01-18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B202C690-00A7-064A-9177-B21EF559BA54}" type="slidenum">
              <a:rPr lang="nl-NL" smtClean="0"/>
              <a:t>‹nr.›</a:t>
            </a:fld>
            <a:endParaRPr lang="nl-NL"/>
          </a:p>
        </p:txBody>
      </p:sp>
    </p:spTree>
    <p:extLst>
      <p:ext uri="{BB962C8B-B14F-4D97-AF65-F5344CB8AC3E}">
        <p14:creationId xmlns:p14="http://schemas.microsoft.com/office/powerpoint/2010/main" val="32538447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Titelstijl van model bewerken</a:t>
            </a:r>
            <a:endParaRPr lang="nl-NL"/>
          </a:p>
        </p:txBody>
      </p:sp>
      <p:sp>
        <p:nvSpPr>
          <p:cNvPr id="3" name="Tijdelijke aanduiding voor inhoud 2"/>
          <p:cNvSpPr>
            <a:spLocks noGrp="1"/>
          </p:cNvSpPr>
          <p:nvPr>
            <p:ph idx="1"/>
          </p:nvPr>
        </p:nvSpPr>
        <p:spPr/>
        <p:txBody>
          <a:body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B8D6884E-C1AE-8C4E-AC76-A1040823F1FB}" type="datetimeFigureOut">
              <a:rPr lang="nl-NL" smtClean="0"/>
              <a:t>27-01-18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B202C690-00A7-064A-9177-B21EF559BA54}" type="slidenum">
              <a:rPr lang="nl-NL" smtClean="0"/>
              <a:t>‹nr.›</a:t>
            </a:fld>
            <a:endParaRPr lang="nl-NL"/>
          </a:p>
        </p:txBody>
      </p:sp>
    </p:spTree>
    <p:extLst>
      <p:ext uri="{BB962C8B-B14F-4D97-AF65-F5344CB8AC3E}">
        <p14:creationId xmlns:p14="http://schemas.microsoft.com/office/powerpoint/2010/main" val="29039556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Titelstijl van model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tekststijl van het model te bewerken</a:t>
            </a:r>
          </a:p>
        </p:txBody>
      </p:sp>
      <p:sp>
        <p:nvSpPr>
          <p:cNvPr id="4" name="Tijdelijke aanduiding voor datum 3"/>
          <p:cNvSpPr>
            <a:spLocks noGrp="1"/>
          </p:cNvSpPr>
          <p:nvPr>
            <p:ph type="dt" sz="half" idx="10"/>
          </p:nvPr>
        </p:nvSpPr>
        <p:spPr/>
        <p:txBody>
          <a:bodyPr/>
          <a:lstStyle/>
          <a:p>
            <a:fld id="{B8D6884E-C1AE-8C4E-AC76-A1040823F1FB}" type="datetimeFigureOut">
              <a:rPr lang="nl-NL" smtClean="0"/>
              <a:t>27-01-18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B202C690-00A7-064A-9177-B21EF559BA54}" type="slidenum">
              <a:rPr lang="nl-NL" smtClean="0"/>
              <a:t>‹nr.›</a:t>
            </a:fld>
            <a:endParaRPr lang="nl-NL"/>
          </a:p>
        </p:txBody>
      </p:sp>
    </p:spTree>
    <p:extLst>
      <p:ext uri="{BB962C8B-B14F-4D97-AF65-F5344CB8AC3E}">
        <p14:creationId xmlns:p14="http://schemas.microsoft.com/office/powerpoint/2010/main" val="15188124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ee objecten">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Titelstijl van model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B8D6884E-C1AE-8C4E-AC76-A1040823F1FB}" type="datetimeFigureOut">
              <a:rPr lang="nl-NL" smtClean="0"/>
              <a:t>27-01-18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B202C690-00A7-064A-9177-B21EF559BA54}" type="slidenum">
              <a:rPr lang="nl-NL" smtClean="0"/>
              <a:t>‹nr.›</a:t>
            </a:fld>
            <a:endParaRPr lang="nl-NL"/>
          </a:p>
        </p:txBody>
      </p:sp>
    </p:spTree>
    <p:extLst>
      <p:ext uri="{BB962C8B-B14F-4D97-AF65-F5344CB8AC3E}">
        <p14:creationId xmlns:p14="http://schemas.microsoft.com/office/powerpoint/2010/main" val="37326302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Titelstijl van model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tekststijl van het model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tekststijl van het model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B8D6884E-C1AE-8C4E-AC76-A1040823F1FB}" type="datetimeFigureOut">
              <a:rPr lang="nl-NL" smtClean="0"/>
              <a:t>27-01-18</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B202C690-00A7-064A-9177-B21EF559BA54}" type="slidenum">
              <a:rPr lang="nl-NL" smtClean="0"/>
              <a:t>‹nr.›</a:t>
            </a:fld>
            <a:endParaRPr lang="nl-NL"/>
          </a:p>
        </p:txBody>
      </p:sp>
    </p:spTree>
    <p:extLst>
      <p:ext uri="{BB962C8B-B14F-4D97-AF65-F5344CB8AC3E}">
        <p14:creationId xmlns:p14="http://schemas.microsoft.com/office/powerpoint/2010/main" val="38965728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Titelstijl van model bewerken</a:t>
            </a:r>
            <a:endParaRPr lang="nl-NL"/>
          </a:p>
        </p:txBody>
      </p:sp>
      <p:sp>
        <p:nvSpPr>
          <p:cNvPr id="3" name="Tijdelijke aanduiding voor datum 2"/>
          <p:cNvSpPr>
            <a:spLocks noGrp="1"/>
          </p:cNvSpPr>
          <p:nvPr>
            <p:ph type="dt" sz="half" idx="10"/>
          </p:nvPr>
        </p:nvSpPr>
        <p:spPr/>
        <p:txBody>
          <a:bodyPr/>
          <a:lstStyle/>
          <a:p>
            <a:fld id="{B8D6884E-C1AE-8C4E-AC76-A1040823F1FB}" type="datetimeFigureOut">
              <a:rPr lang="nl-NL" smtClean="0"/>
              <a:t>27-01-18</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B202C690-00A7-064A-9177-B21EF559BA54}" type="slidenum">
              <a:rPr lang="nl-NL" smtClean="0"/>
              <a:t>‹nr.›</a:t>
            </a:fld>
            <a:endParaRPr lang="nl-NL"/>
          </a:p>
        </p:txBody>
      </p:sp>
    </p:spTree>
    <p:extLst>
      <p:ext uri="{BB962C8B-B14F-4D97-AF65-F5344CB8AC3E}">
        <p14:creationId xmlns:p14="http://schemas.microsoft.com/office/powerpoint/2010/main" val="3542112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B8D6884E-C1AE-8C4E-AC76-A1040823F1FB}" type="datetimeFigureOut">
              <a:rPr lang="nl-NL" smtClean="0"/>
              <a:t>27-01-18</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B202C690-00A7-064A-9177-B21EF559BA54}" type="slidenum">
              <a:rPr lang="nl-NL" smtClean="0"/>
              <a:t>‹nr.›</a:t>
            </a:fld>
            <a:endParaRPr lang="nl-NL"/>
          </a:p>
        </p:txBody>
      </p:sp>
    </p:spTree>
    <p:extLst>
      <p:ext uri="{BB962C8B-B14F-4D97-AF65-F5344CB8AC3E}">
        <p14:creationId xmlns:p14="http://schemas.microsoft.com/office/powerpoint/2010/main" val="35081532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Titelstijl van model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tekststijl van het model te bewerken</a:t>
            </a:r>
          </a:p>
        </p:txBody>
      </p:sp>
      <p:sp>
        <p:nvSpPr>
          <p:cNvPr id="5" name="Tijdelijke aanduiding voor datum 4"/>
          <p:cNvSpPr>
            <a:spLocks noGrp="1"/>
          </p:cNvSpPr>
          <p:nvPr>
            <p:ph type="dt" sz="half" idx="10"/>
          </p:nvPr>
        </p:nvSpPr>
        <p:spPr/>
        <p:txBody>
          <a:bodyPr/>
          <a:lstStyle/>
          <a:p>
            <a:fld id="{B8D6884E-C1AE-8C4E-AC76-A1040823F1FB}" type="datetimeFigureOut">
              <a:rPr lang="nl-NL" smtClean="0"/>
              <a:t>27-01-18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B202C690-00A7-064A-9177-B21EF559BA54}" type="slidenum">
              <a:rPr lang="nl-NL" smtClean="0"/>
              <a:t>‹nr.›</a:t>
            </a:fld>
            <a:endParaRPr lang="nl-NL"/>
          </a:p>
        </p:txBody>
      </p:sp>
    </p:spTree>
    <p:extLst>
      <p:ext uri="{BB962C8B-B14F-4D97-AF65-F5344CB8AC3E}">
        <p14:creationId xmlns:p14="http://schemas.microsoft.com/office/powerpoint/2010/main" val="27303937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Titelstijl van model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tekststijl van het model te bewerken</a:t>
            </a:r>
          </a:p>
        </p:txBody>
      </p:sp>
      <p:sp>
        <p:nvSpPr>
          <p:cNvPr id="5" name="Tijdelijke aanduiding voor datum 4"/>
          <p:cNvSpPr>
            <a:spLocks noGrp="1"/>
          </p:cNvSpPr>
          <p:nvPr>
            <p:ph type="dt" sz="half" idx="10"/>
          </p:nvPr>
        </p:nvSpPr>
        <p:spPr/>
        <p:txBody>
          <a:bodyPr/>
          <a:lstStyle/>
          <a:p>
            <a:fld id="{B8D6884E-C1AE-8C4E-AC76-A1040823F1FB}" type="datetimeFigureOut">
              <a:rPr lang="nl-NL" smtClean="0"/>
              <a:t>27-01-18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B202C690-00A7-064A-9177-B21EF559BA54}" type="slidenum">
              <a:rPr lang="nl-NL" smtClean="0"/>
              <a:t>‹nr.›</a:t>
            </a:fld>
            <a:endParaRPr lang="nl-NL"/>
          </a:p>
        </p:txBody>
      </p:sp>
    </p:spTree>
    <p:extLst>
      <p:ext uri="{BB962C8B-B14F-4D97-AF65-F5344CB8AC3E}">
        <p14:creationId xmlns:p14="http://schemas.microsoft.com/office/powerpoint/2010/main" val="136298558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Titelstijl van model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D6884E-C1AE-8C4E-AC76-A1040823F1FB}" type="datetimeFigureOut">
              <a:rPr lang="nl-NL" smtClean="0"/>
              <a:t>27-01-18</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02C690-00A7-064A-9177-B21EF559BA54}" type="slidenum">
              <a:rPr lang="nl-NL" smtClean="0"/>
              <a:t>‹nr.›</a:t>
            </a:fld>
            <a:endParaRPr lang="nl-NL"/>
          </a:p>
        </p:txBody>
      </p:sp>
    </p:spTree>
    <p:extLst>
      <p:ext uri="{BB962C8B-B14F-4D97-AF65-F5344CB8AC3E}">
        <p14:creationId xmlns:p14="http://schemas.microsoft.com/office/powerpoint/2010/main" val="32005620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nl-NL"/>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g"/><Relationship Id="rId3"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g"/><Relationship Id="rId3" Type="http://schemas.openxmlformats.org/officeDocument/2006/relationships/image" Target="../media/image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g"/><Relationship Id="rId3" Type="http://schemas.openxmlformats.org/officeDocument/2006/relationships/image" Target="../media/image2.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g"/><Relationship Id="rId3" Type="http://schemas.openxmlformats.org/officeDocument/2006/relationships/image" Target="../media/image2.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g"/><Relationship Id="rId3" Type="http://schemas.openxmlformats.org/officeDocument/2006/relationships/image" Target="../media/image2.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g"/><Relationship Id="rId3" Type="http://schemas.openxmlformats.org/officeDocument/2006/relationships/image" Target="../media/image2.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g"/><Relationship Id="rId3" Type="http://schemas.openxmlformats.org/officeDocument/2006/relationships/image" Target="../media/image2.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g"/><Relationship Id="rId3" Type="http://schemas.openxmlformats.org/officeDocument/2006/relationships/image" Target="../media/image2.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g"/><Relationship Id="rId3" Type="http://schemas.openxmlformats.org/officeDocument/2006/relationships/image" Target="../media/image2.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g"/><Relationship Id="rId3" Type="http://schemas.openxmlformats.org/officeDocument/2006/relationships/image" Target="../media/image2.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g"/><Relationship Id="rId3"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g"/><Relationship Id="rId3" Type="http://schemas.openxmlformats.org/officeDocument/2006/relationships/image" Target="../media/image2.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g"/><Relationship Id="rId3"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g"/><Relationship Id="rId3"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g"/><Relationship Id="rId3"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g"/><Relationship Id="rId3"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g"/><Relationship Id="rId3"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g"/><Relationship Id="rId3"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g"/><Relationship Id="rId3" Type="http://schemas.openxmlformats.org/officeDocument/2006/relationships/image" Target="../media/image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g"/><Relationship Id="rId3"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descr="Logo Sprong Vooruit.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6797" y="5244994"/>
            <a:ext cx="1356208" cy="1341546"/>
          </a:xfrm>
          <a:prstGeom prst="rect">
            <a:avLst/>
          </a:prstGeom>
        </p:spPr>
      </p:pic>
      <p:pic>
        <p:nvPicPr>
          <p:cNvPr id="5" name="Afbeelding 4" descr="anita vector transparant-2.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85702" y="5096487"/>
            <a:ext cx="1619638" cy="1375606"/>
          </a:xfrm>
          <a:prstGeom prst="rect">
            <a:avLst/>
          </a:prstGeom>
        </p:spPr>
      </p:pic>
      <p:sp>
        <p:nvSpPr>
          <p:cNvPr id="6" name="Tekstvak 5"/>
          <p:cNvSpPr txBox="1"/>
          <p:nvPr/>
        </p:nvSpPr>
        <p:spPr>
          <a:xfrm>
            <a:off x="4721046" y="6102761"/>
            <a:ext cx="2250661" cy="369332"/>
          </a:xfrm>
          <a:prstGeom prst="rect">
            <a:avLst/>
          </a:prstGeom>
          <a:noFill/>
        </p:spPr>
        <p:txBody>
          <a:bodyPr wrap="none" rtlCol="0">
            <a:spAutoFit/>
          </a:bodyPr>
          <a:lstStyle/>
          <a:p>
            <a:r>
              <a:rPr lang="nl-NL" dirty="0" smtClean="0"/>
              <a:t>Jouw paard Jouw zorg</a:t>
            </a:r>
            <a:endParaRPr lang="nl-NL" dirty="0"/>
          </a:p>
        </p:txBody>
      </p:sp>
      <p:sp>
        <p:nvSpPr>
          <p:cNvPr id="2" name="Tekstvak 1"/>
          <p:cNvSpPr txBox="1"/>
          <p:nvPr/>
        </p:nvSpPr>
        <p:spPr>
          <a:xfrm>
            <a:off x="1512894" y="1793575"/>
            <a:ext cx="6416303" cy="1323439"/>
          </a:xfrm>
          <a:prstGeom prst="rect">
            <a:avLst/>
          </a:prstGeom>
          <a:noFill/>
        </p:spPr>
        <p:txBody>
          <a:bodyPr wrap="square" rtlCol="0">
            <a:spAutoFit/>
          </a:bodyPr>
          <a:lstStyle/>
          <a:p>
            <a:pPr algn="ctr"/>
            <a:r>
              <a:rPr lang="nl-NL" sz="4000" b="1" dirty="0" smtClean="0"/>
              <a:t>Ruiterbewijs</a:t>
            </a:r>
          </a:p>
          <a:p>
            <a:pPr algn="ctr"/>
            <a:r>
              <a:rPr lang="nl-NL" sz="4000" b="1" dirty="0" smtClean="0"/>
              <a:t>Informatieavond</a:t>
            </a:r>
            <a:endParaRPr lang="nl-NL" sz="4000" b="1" dirty="0"/>
          </a:p>
        </p:txBody>
      </p:sp>
    </p:spTree>
    <p:extLst>
      <p:ext uri="{BB962C8B-B14F-4D97-AF65-F5344CB8AC3E}">
        <p14:creationId xmlns:p14="http://schemas.microsoft.com/office/powerpoint/2010/main" val="20334389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descr="Logo Sprong Vooruit.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6797" y="5244994"/>
            <a:ext cx="1356208" cy="1341546"/>
          </a:xfrm>
          <a:prstGeom prst="rect">
            <a:avLst/>
          </a:prstGeom>
        </p:spPr>
      </p:pic>
      <p:pic>
        <p:nvPicPr>
          <p:cNvPr id="5" name="Afbeelding 4" descr="anita vector transparant-2.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85702" y="5096487"/>
            <a:ext cx="1619638" cy="1375606"/>
          </a:xfrm>
          <a:prstGeom prst="rect">
            <a:avLst/>
          </a:prstGeom>
        </p:spPr>
      </p:pic>
      <p:sp>
        <p:nvSpPr>
          <p:cNvPr id="6" name="Tekstvak 5"/>
          <p:cNvSpPr txBox="1"/>
          <p:nvPr/>
        </p:nvSpPr>
        <p:spPr>
          <a:xfrm>
            <a:off x="4721046" y="6102761"/>
            <a:ext cx="2250661" cy="369332"/>
          </a:xfrm>
          <a:prstGeom prst="rect">
            <a:avLst/>
          </a:prstGeom>
          <a:noFill/>
        </p:spPr>
        <p:txBody>
          <a:bodyPr wrap="none" rtlCol="0">
            <a:spAutoFit/>
          </a:bodyPr>
          <a:lstStyle/>
          <a:p>
            <a:r>
              <a:rPr lang="nl-NL" dirty="0" smtClean="0"/>
              <a:t>Jouw paard Jouw zorg</a:t>
            </a:r>
            <a:endParaRPr lang="nl-NL" dirty="0"/>
          </a:p>
        </p:txBody>
      </p:sp>
      <p:sp>
        <p:nvSpPr>
          <p:cNvPr id="7" name="Tekstvak 6"/>
          <p:cNvSpPr txBox="1"/>
          <p:nvPr/>
        </p:nvSpPr>
        <p:spPr>
          <a:xfrm>
            <a:off x="1056663" y="2588565"/>
            <a:ext cx="8672612" cy="1938992"/>
          </a:xfrm>
          <a:prstGeom prst="rect">
            <a:avLst/>
          </a:prstGeom>
          <a:noFill/>
        </p:spPr>
        <p:txBody>
          <a:bodyPr wrap="square" rtlCol="0">
            <a:spAutoFit/>
          </a:bodyPr>
          <a:lstStyle/>
          <a:p>
            <a:endParaRPr lang="nl-NL" sz="2000" dirty="0" smtClean="0"/>
          </a:p>
          <a:p>
            <a:pPr marL="285750" indent="-285750">
              <a:buFontTx/>
              <a:buChar char="•"/>
            </a:pPr>
            <a:endParaRPr lang="nl-NL" sz="2000" dirty="0" smtClean="0"/>
          </a:p>
          <a:p>
            <a:pPr marL="285750" indent="-285750">
              <a:buFontTx/>
              <a:buChar char="•"/>
            </a:pPr>
            <a:endParaRPr lang="nl-NL" sz="2000" dirty="0" smtClean="0"/>
          </a:p>
          <a:p>
            <a:endParaRPr lang="nl-NL" sz="2000" dirty="0"/>
          </a:p>
          <a:p>
            <a:pPr marL="285750" indent="-285750">
              <a:buFontTx/>
              <a:buChar char="•"/>
            </a:pPr>
            <a:endParaRPr lang="nl-NL" sz="2000" dirty="0" smtClean="0"/>
          </a:p>
          <a:p>
            <a:pPr marL="285750" indent="-285750">
              <a:buFontTx/>
              <a:buChar char="•"/>
            </a:pPr>
            <a:endParaRPr lang="nl-NL" sz="2000" dirty="0"/>
          </a:p>
        </p:txBody>
      </p:sp>
      <p:sp>
        <p:nvSpPr>
          <p:cNvPr id="3" name="Tekstvak 2"/>
          <p:cNvSpPr txBox="1"/>
          <p:nvPr/>
        </p:nvSpPr>
        <p:spPr>
          <a:xfrm>
            <a:off x="1056663" y="523530"/>
            <a:ext cx="6213683" cy="707886"/>
          </a:xfrm>
          <a:prstGeom prst="rect">
            <a:avLst/>
          </a:prstGeom>
          <a:noFill/>
        </p:spPr>
        <p:txBody>
          <a:bodyPr wrap="square" rtlCol="0">
            <a:spAutoFit/>
          </a:bodyPr>
          <a:lstStyle/>
          <a:p>
            <a:r>
              <a:rPr lang="nl-NL" sz="4000" b="1" dirty="0" smtClean="0"/>
              <a:t>Programma theorielessen</a:t>
            </a:r>
            <a:endParaRPr lang="nl-NL" sz="4000" b="1" dirty="0"/>
          </a:p>
        </p:txBody>
      </p:sp>
      <p:sp>
        <p:nvSpPr>
          <p:cNvPr id="9" name="Tekstvak 8"/>
          <p:cNvSpPr txBox="1"/>
          <p:nvPr/>
        </p:nvSpPr>
        <p:spPr>
          <a:xfrm>
            <a:off x="785227" y="1231417"/>
            <a:ext cx="5667662" cy="4708981"/>
          </a:xfrm>
          <a:prstGeom prst="rect">
            <a:avLst/>
          </a:prstGeom>
          <a:noFill/>
        </p:spPr>
        <p:txBody>
          <a:bodyPr wrap="square" rtlCol="0">
            <a:spAutoFit/>
          </a:bodyPr>
          <a:lstStyle/>
          <a:p>
            <a:r>
              <a:rPr lang="nl-NL" sz="2400" b="1" u="sng" dirty="0" smtClean="0"/>
              <a:t>Les 1: Zaterdag 17 februari</a:t>
            </a:r>
            <a:r>
              <a:rPr lang="nl-NL" sz="2400" i="1" u="sng" dirty="0"/>
              <a:t> </a:t>
            </a:r>
            <a:r>
              <a:rPr lang="nl-NL" sz="2400" b="1" u="sng" dirty="0" smtClean="0"/>
              <a:t>14.30u-16.30u</a:t>
            </a:r>
          </a:p>
          <a:p>
            <a:endParaRPr lang="nl-NL" sz="2400" b="1" i="1" u="sng" dirty="0" smtClean="0"/>
          </a:p>
          <a:p>
            <a:r>
              <a:rPr lang="nl-NL" sz="2000" i="1" dirty="0" smtClean="0">
                <a:solidFill>
                  <a:srgbClr val="FF0000"/>
                </a:solidFill>
              </a:rPr>
              <a:t>Gedurende de hele cursus ontvangen jullie </a:t>
            </a:r>
            <a:r>
              <a:rPr lang="nl-NL" sz="2000" i="1" dirty="0" smtClean="0">
                <a:solidFill>
                  <a:srgbClr val="FF0000"/>
                </a:solidFill>
              </a:rPr>
              <a:t>wekelijks per e-mail </a:t>
            </a:r>
            <a:r>
              <a:rPr lang="nl-NL" sz="2000" i="1" dirty="0" smtClean="0">
                <a:solidFill>
                  <a:srgbClr val="FF0000"/>
                </a:solidFill>
              </a:rPr>
              <a:t>een huiswerkopdracht voor het leren van de theorie!</a:t>
            </a:r>
          </a:p>
          <a:p>
            <a:r>
              <a:rPr lang="nl-NL" sz="2400" dirty="0"/>
              <a:t>	</a:t>
            </a:r>
            <a:r>
              <a:rPr lang="nl-NL" sz="2400" dirty="0" smtClean="0"/>
              <a:t>	</a:t>
            </a:r>
            <a:r>
              <a:rPr lang="nl-NL" sz="2400" i="1" dirty="0" smtClean="0"/>
              <a:t>* </a:t>
            </a:r>
            <a:r>
              <a:rPr lang="nl-NL" sz="2400" i="1" dirty="0" smtClean="0"/>
              <a:t>Omgang met het paard</a:t>
            </a:r>
            <a:endParaRPr lang="nl-NL" sz="2400" i="1" dirty="0"/>
          </a:p>
          <a:p>
            <a:r>
              <a:rPr lang="nl-NL" sz="2400" i="1" dirty="0"/>
              <a:t>	</a:t>
            </a:r>
            <a:r>
              <a:rPr lang="nl-NL" sz="2400" i="1" dirty="0" smtClean="0"/>
              <a:t>	* </a:t>
            </a:r>
            <a:r>
              <a:rPr lang="nl-NL" sz="2400" i="1" dirty="0" smtClean="0"/>
              <a:t>Exterieur</a:t>
            </a:r>
          </a:p>
          <a:p>
            <a:r>
              <a:rPr lang="nl-NL" sz="2400" i="1" dirty="0"/>
              <a:t>	</a:t>
            </a:r>
            <a:r>
              <a:rPr lang="nl-NL" sz="2400" i="1" dirty="0" smtClean="0"/>
              <a:t>	* </a:t>
            </a:r>
            <a:r>
              <a:rPr lang="nl-NL" sz="2400" i="1" dirty="0" smtClean="0"/>
              <a:t>Zintuigen en karakter</a:t>
            </a:r>
          </a:p>
          <a:p>
            <a:r>
              <a:rPr lang="nl-NL" sz="2400" i="1" dirty="0"/>
              <a:t>	</a:t>
            </a:r>
            <a:r>
              <a:rPr lang="nl-NL" sz="2400" i="1" dirty="0" smtClean="0"/>
              <a:t>	* </a:t>
            </a:r>
            <a:r>
              <a:rPr lang="nl-NL" sz="2400" i="1" dirty="0" smtClean="0"/>
              <a:t>Rassen en eigenschappen</a:t>
            </a:r>
          </a:p>
          <a:p>
            <a:r>
              <a:rPr lang="nl-NL" sz="2400" i="1" dirty="0"/>
              <a:t>	</a:t>
            </a:r>
            <a:r>
              <a:rPr lang="nl-NL" sz="2400" i="1" dirty="0" smtClean="0"/>
              <a:t>	* </a:t>
            </a:r>
            <a:r>
              <a:rPr lang="nl-NL" sz="2400" i="1" dirty="0" smtClean="0"/>
              <a:t>Signalement</a:t>
            </a:r>
            <a:endParaRPr lang="nl-NL" sz="2400" i="1" dirty="0"/>
          </a:p>
          <a:p>
            <a:r>
              <a:rPr lang="nl-NL" sz="2400" i="1" dirty="0" smtClean="0"/>
              <a:t>	</a:t>
            </a:r>
            <a:r>
              <a:rPr lang="nl-NL" sz="2400" i="1" dirty="0" smtClean="0"/>
              <a:t>	* </a:t>
            </a:r>
            <a:r>
              <a:rPr lang="nl-NL" sz="2400" i="1" dirty="0" smtClean="0"/>
              <a:t>Beenstanden en beengebreken</a:t>
            </a:r>
          </a:p>
          <a:p>
            <a:r>
              <a:rPr lang="nl-NL" sz="2400" i="1" dirty="0"/>
              <a:t>	</a:t>
            </a:r>
            <a:r>
              <a:rPr lang="nl-NL" sz="2400" i="1" dirty="0" smtClean="0"/>
              <a:t>	* </a:t>
            </a:r>
            <a:r>
              <a:rPr lang="nl-NL" sz="2400" i="1" dirty="0" smtClean="0"/>
              <a:t>Verzorging</a:t>
            </a:r>
          </a:p>
          <a:p>
            <a:r>
              <a:rPr lang="nl-NL" sz="2400" i="1" dirty="0"/>
              <a:t>	</a:t>
            </a:r>
            <a:endParaRPr lang="nl-NL" sz="2400" i="1" dirty="0" smtClean="0"/>
          </a:p>
        </p:txBody>
      </p:sp>
    </p:spTree>
    <p:extLst>
      <p:ext uri="{BB962C8B-B14F-4D97-AF65-F5344CB8AC3E}">
        <p14:creationId xmlns:p14="http://schemas.microsoft.com/office/powerpoint/2010/main" val="24294864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descr="Logo Sprong Vooruit.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6797" y="5244994"/>
            <a:ext cx="1356208" cy="1341546"/>
          </a:xfrm>
          <a:prstGeom prst="rect">
            <a:avLst/>
          </a:prstGeom>
        </p:spPr>
      </p:pic>
      <p:pic>
        <p:nvPicPr>
          <p:cNvPr id="5" name="Afbeelding 4" descr="anita vector transparant-2.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85702" y="5096487"/>
            <a:ext cx="1619638" cy="1375606"/>
          </a:xfrm>
          <a:prstGeom prst="rect">
            <a:avLst/>
          </a:prstGeom>
        </p:spPr>
      </p:pic>
      <p:sp>
        <p:nvSpPr>
          <p:cNvPr id="6" name="Tekstvak 5"/>
          <p:cNvSpPr txBox="1"/>
          <p:nvPr/>
        </p:nvSpPr>
        <p:spPr>
          <a:xfrm>
            <a:off x="4721046" y="6102761"/>
            <a:ext cx="2250661" cy="369332"/>
          </a:xfrm>
          <a:prstGeom prst="rect">
            <a:avLst/>
          </a:prstGeom>
          <a:noFill/>
        </p:spPr>
        <p:txBody>
          <a:bodyPr wrap="none" rtlCol="0">
            <a:spAutoFit/>
          </a:bodyPr>
          <a:lstStyle/>
          <a:p>
            <a:r>
              <a:rPr lang="nl-NL" dirty="0" smtClean="0"/>
              <a:t>Jouw paard Jouw zorg</a:t>
            </a:r>
            <a:endParaRPr lang="nl-NL" dirty="0"/>
          </a:p>
        </p:txBody>
      </p:sp>
      <p:sp>
        <p:nvSpPr>
          <p:cNvPr id="7" name="Tekstvak 6"/>
          <p:cNvSpPr txBox="1"/>
          <p:nvPr/>
        </p:nvSpPr>
        <p:spPr>
          <a:xfrm>
            <a:off x="1056663" y="2588565"/>
            <a:ext cx="8672612" cy="1938992"/>
          </a:xfrm>
          <a:prstGeom prst="rect">
            <a:avLst/>
          </a:prstGeom>
          <a:noFill/>
        </p:spPr>
        <p:txBody>
          <a:bodyPr wrap="square" rtlCol="0">
            <a:spAutoFit/>
          </a:bodyPr>
          <a:lstStyle/>
          <a:p>
            <a:endParaRPr lang="nl-NL" sz="2000" dirty="0" smtClean="0"/>
          </a:p>
          <a:p>
            <a:pPr marL="285750" indent="-285750">
              <a:buFontTx/>
              <a:buChar char="•"/>
            </a:pPr>
            <a:endParaRPr lang="nl-NL" sz="2000" dirty="0" smtClean="0"/>
          </a:p>
          <a:p>
            <a:pPr marL="285750" indent="-285750">
              <a:buFontTx/>
              <a:buChar char="•"/>
            </a:pPr>
            <a:endParaRPr lang="nl-NL" sz="2000" dirty="0" smtClean="0"/>
          </a:p>
          <a:p>
            <a:endParaRPr lang="nl-NL" sz="2000" dirty="0"/>
          </a:p>
          <a:p>
            <a:pPr marL="285750" indent="-285750">
              <a:buFontTx/>
              <a:buChar char="•"/>
            </a:pPr>
            <a:endParaRPr lang="nl-NL" sz="2000" dirty="0" smtClean="0"/>
          </a:p>
          <a:p>
            <a:pPr marL="285750" indent="-285750">
              <a:buFontTx/>
              <a:buChar char="•"/>
            </a:pPr>
            <a:endParaRPr lang="nl-NL" sz="2000" dirty="0"/>
          </a:p>
        </p:txBody>
      </p:sp>
      <p:sp>
        <p:nvSpPr>
          <p:cNvPr id="3" name="Tekstvak 2"/>
          <p:cNvSpPr txBox="1"/>
          <p:nvPr/>
        </p:nvSpPr>
        <p:spPr>
          <a:xfrm>
            <a:off x="1056663" y="523530"/>
            <a:ext cx="6213683" cy="707886"/>
          </a:xfrm>
          <a:prstGeom prst="rect">
            <a:avLst/>
          </a:prstGeom>
          <a:noFill/>
        </p:spPr>
        <p:txBody>
          <a:bodyPr wrap="square" rtlCol="0">
            <a:spAutoFit/>
          </a:bodyPr>
          <a:lstStyle/>
          <a:p>
            <a:r>
              <a:rPr lang="nl-NL" sz="4000" b="1" dirty="0" smtClean="0"/>
              <a:t>Programma theorielessen</a:t>
            </a:r>
            <a:endParaRPr lang="nl-NL" sz="4000" b="1" dirty="0"/>
          </a:p>
        </p:txBody>
      </p:sp>
      <p:sp>
        <p:nvSpPr>
          <p:cNvPr id="9" name="Tekstvak 8"/>
          <p:cNvSpPr txBox="1"/>
          <p:nvPr/>
        </p:nvSpPr>
        <p:spPr>
          <a:xfrm>
            <a:off x="785226" y="1231417"/>
            <a:ext cx="6485119" cy="3785652"/>
          </a:xfrm>
          <a:prstGeom prst="rect">
            <a:avLst/>
          </a:prstGeom>
          <a:noFill/>
        </p:spPr>
        <p:txBody>
          <a:bodyPr wrap="square" rtlCol="0">
            <a:spAutoFit/>
          </a:bodyPr>
          <a:lstStyle/>
          <a:p>
            <a:r>
              <a:rPr lang="nl-NL" sz="2400" b="1" u="sng" dirty="0" smtClean="0"/>
              <a:t>Les 2: Zaterdag 24 februari</a:t>
            </a:r>
            <a:r>
              <a:rPr lang="nl-NL" sz="2400" b="1" u="sng" dirty="0"/>
              <a:t> </a:t>
            </a:r>
            <a:r>
              <a:rPr lang="nl-NL" sz="2400" b="1" u="sng" dirty="0" smtClean="0"/>
              <a:t>14.30u-16.30u</a:t>
            </a:r>
            <a:endParaRPr lang="nl-NL" sz="2400" i="1" u="sng" dirty="0" smtClean="0"/>
          </a:p>
          <a:p>
            <a:endParaRPr lang="nl-NL" sz="2400" i="1" u="sng" dirty="0" smtClean="0"/>
          </a:p>
          <a:p>
            <a:r>
              <a:rPr lang="nl-NL" sz="2400" dirty="0" smtClean="0"/>
              <a:t>	* </a:t>
            </a:r>
            <a:r>
              <a:rPr lang="nl-NL" sz="2400" i="1" dirty="0" smtClean="0"/>
              <a:t>Voeding en huisvesting</a:t>
            </a:r>
          </a:p>
          <a:p>
            <a:r>
              <a:rPr lang="nl-NL" sz="2400" i="1" dirty="0"/>
              <a:t>	</a:t>
            </a:r>
            <a:r>
              <a:rPr lang="nl-NL" sz="2400" i="1" dirty="0" smtClean="0"/>
              <a:t>* Aandoeningen bij paarden</a:t>
            </a:r>
          </a:p>
          <a:p>
            <a:r>
              <a:rPr lang="nl-NL" sz="2400" i="1" dirty="0"/>
              <a:t>	</a:t>
            </a:r>
            <a:r>
              <a:rPr lang="nl-NL" sz="2400" i="1" dirty="0" smtClean="0"/>
              <a:t>* Ziekten</a:t>
            </a:r>
          </a:p>
          <a:p>
            <a:r>
              <a:rPr lang="nl-NL" sz="2400" i="1" dirty="0"/>
              <a:t>	</a:t>
            </a:r>
            <a:r>
              <a:rPr lang="nl-NL" sz="2400" i="1" dirty="0" smtClean="0"/>
              <a:t>* Kauwstoornissen, verwondingen, ondeugden</a:t>
            </a:r>
          </a:p>
          <a:p>
            <a:r>
              <a:rPr lang="nl-NL" sz="2400" i="1" dirty="0"/>
              <a:t>	</a:t>
            </a:r>
            <a:r>
              <a:rPr lang="nl-NL" sz="2400" i="1" dirty="0" smtClean="0"/>
              <a:t>* Harnachement</a:t>
            </a:r>
          </a:p>
          <a:p>
            <a:r>
              <a:rPr lang="nl-NL" sz="2400" i="1" dirty="0"/>
              <a:t>	</a:t>
            </a:r>
            <a:r>
              <a:rPr lang="nl-NL" sz="2400" i="1" dirty="0" smtClean="0"/>
              <a:t>* Paardrijden</a:t>
            </a:r>
          </a:p>
          <a:p>
            <a:endParaRPr lang="nl-NL" sz="2400" i="1" dirty="0" smtClean="0"/>
          </a:p>
          <a:p>
            <a:endParaRPr lang="nl-NL" sz="2400" i="1" dirty="0" smtClean="0"/>
          </a:p>
        </p:txBody>
      </p:sp>
    </p:spTree>
    <p:extLst>
      <p:ext uri="{BB962C8B-B14F-4D97-AF65-F5344CB8AC3E}">
        <p14:creationId xmlns:p14="http://schemas.microsoft.com/office/powerpoint/2010/main" val="28971829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descr="Logo Sprong Vooruit.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6797" y="5244994"/>
            <a:ext cx="1356208" cy="1341546"/>
          </a:xfrm>
          <a:prstGeom prst="rect">
            <a:avLst/>
          </a:prstGeom>
        </p:spPr>
      </p:pic>
      <p:pic>
        <p:nvPicPr>
          <p:cNvPr id="5" name="Afbeelding 4" descr="anita vector transparant-2.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85702" y="5096487"/>
            <a:ext cx="1619638" cy="1375606"/>
          </a:xfrm>
          <a:prstGeom prst="rect">
            <a:avLst/>
          </a:prstGeom>
        </p:spPr>
      </p:pic>
      <p:sp>
        <p:nvSpPr>
          <p:cNvPr id="6" name="Tekstvak 5"/>
          <p:cNvSpPr txBox="1"/>
          <p:nvPr/>
        </p:nvSpPr>
        <p:spPr>
          <a:xfrm>
            <a:off x="4721046" y="6102761"/>
            <a:ext cx="2250661" cy="369332"/>
          </a:xfrm>
          <a:prstGeom prst="rect">
            <a:avLst/>
          </a:prstGeom>
          <a:noFill/>
        </p:spPr>
        <p:txBody>
          <a:bodyPr wrap="none" rtlCol="0">
            <a:spAutoFit/>
          </a:bodyPr>
          <a:lstStyle/>
          <a:p>
            <a:r>
              <a:rPr lang="nl-NL" dirty="0" smtClean="0"/>
              <a:t>Jouw paard Jouw zorg</a:t>
            </a:r>
            <a:endParaRPr lang="nl-NL" dirty="0"/>
          </a:p>
        </p:txBody>
      </p:sp>
      <p:sp>
        <p:nvSpPr>
          <p:cNvPr id="7" name="Tekstvak 6"/>
          <p:cNvSpPr txBox="1"/>
          <p:nvPr/>
        </p:nvSpPr>
        <p:spPr>
          <a:xfrm>
            <a:off x="1056663" y="2588565"/>
            <a:ext cx="8672612" cy="1938992"/>
          </a:xfrm>
          <a:prstGeom prst="rect">
            <a:avLst/>
          </a:prstGeom>
          <a:noFill/>
        </p:spPr>
        <p:txBody>
          <a:bodyPr wrap="square" rtlCol="0">
            <a:spAutoFit/>
          </a:bodyPr>
          <a:lstStyle/>
          <a:p>
            <a:endParaRPr lang="nl-NL" sz="2000" dirty="0" smtClean="0"/>
          </a:p>
          <a:p>
            <a:pPr marL="285750" indent="-285750">
              <a:buFontTx/>
              <a:buChar char="•"/>
            </a:pPr>
            <a:endParaRPr lang="nl-NL" sz="2000" dirty="0" smtClean="0"/>
          </a:p>
          <a:p>
            <a:pPr marL="285750" indent="-285750">
              <a:buFontTx/>
              <a:buChar char="•"/>
            </a:pPr>
            <a:endParaRPr lang="nl-NL" sz="2000" dirty="0" smtClean="0"/>
          </a:p>
          <a:p>
            <a:endParaRPr lang="nl-NL" sz="2000" dirty="0"/>
          </a:p>
          <a:p>
            <a:pPr marL="285750" indent="-285750">
              <a:buFontTx/>
              <a:buChar char="•"/>
            </a:pPr>
            <a:endParaRPr lang="nl-NL" sz="2000" dirty="0" smtClean="0"/>
          </a:p>
          <a:p>
            <a:pPr marL="285750" indent="-285750">
              <a:buFontTx/>
              <a:buChar char="•"/>
            </a:pPr>
            <a:endParaRPr lang="nl-NL" sz="2000" dirty="0"/>
          </a:p>
        </p:txBody>
      </p:sp>
      <p:sp>
        <p:nvSpPr>
          <p:cNvPr id="3" name="Tekstvak 2"/>
          <p:cNvSpPr txBox="1"/>
          <p:nvPr/>
        </p:nvSpPr>
        <p:spPr>
          <a:xfrm>
            <a:off x="1056663" y="523530"/>
            <a:ext cx="6213683" cy="707886"/>
          </a:xfrm>
          <a:prstGeom prst="rect">
            <a:avLst/>
          </a:prstGeom>
          <a:noFill/>
        </p:spPr>
        <p:txBody>
          <a:bodyPr wrap="square" rtlCol="0">
            <a:spAutoFit/>
          </a:bodyPr>
          <a:lstStyle/>
          <a:p>
            <a:r>
              <a:rPr lang="nl-NL" sz="4000" b="1" dirty="0" smtClean="0"/>
              <a:t>Programma theorielessen</a:t>
            </a:r>
            <a:endParaRPr lang="nl-NL" sz="4000" b="1" dirty="0"/>
          </a:p>
        </p:txBody>
      </p:sp>
      <p:sp>
        <p:nvSpPr>
          <p:cNvPr id="9" name="Tekstvak 8"/>
          <p:cNvSpPr txBox="1"/>
          <p:nvPr/>
        </p:nvSpPr>
        <p:spPr>
          <a:xfrm>
            <a:off x="785226" y="1231417"/>
            <a:ext cx="6485119" cy="4524315"/>
          </a:xfrm>
          <a:prstGeom prst="rect">
            <a:avLst/>
          </a:prstGeom>
          <a:noFill/>
        </p:spPr>
        <p:txBody>
          <a:bodyPr wrap="square" rtlCol="0">
            <a:spAutoFit/>
          </a:bodyPr>
          <a:lstStyle/>
          <a:p>
            <a:r>
              <a:rPr lang="nl-NL" sz="2400" b="1" u="sng" dirty="0" smtClean="0"/>
              <a:t>Les 3: Zaterdag 3 maart</a:t>
            </a:r>
            <a:r>
              <a:rPr lang="nl-NL" sz="2400" b="1" u="sng" dirty="0"/>
              <a:t> </a:t>
            </a:r>
            <a:r>
              <a:rPr lang="nl-NL" sz="2400" b="1" u="sng" dirty="0" smtClean="0"/>
              <a:t>14.30u-16.30u</a:t>
            </a:r>
            <a:endParaRPr lang="nl-NL" sz="2400" i="1" u="sng" dirty="0" smtClean="0"/>
          </a:p>
          <a:p>
            <a:endParaRPr lang="nl-NL" sz="2400" i="1" u="sng" dirty="0" smtClean="0"/>
          </a:p>
          <a:p>
            <a:r>
              <a:rPr lang="nl-NL" sz="2400" dirty="0" smtClean="0"/>
              <a:t>	* </a:t>
            </a:r>
            <a:r>
              <a:rPr lang="nl-NL" sz="2400" i="1" dirty="0" smtClean="0"/>
              <a:t>Verkeerskennis voor het ruiterbewijs</a:t>
            </a:r>
          </a:p>
          <a:p>
            <a:r>
              <a:rPr lang="nl-NL" sz="2400" i="1" dirty="0"/>
              <a:t>	</a:t>
            </a:r>
            <a:r>
              <a:rPr lang="nl-NL" sz="2400" i="1" dirty="0" smtClean="0"/>
              <a:t>* Rijden op de openbare weg</a:t>
            </a:r>
          </a:p>
          <a:p>
            <a:r>
              <a:rPr lang="nl-NL" sz="2400" i="1" dirty="0"/>
              <a:t>	</a:t>
            </a:r>
            <a:r>
              <a:rPr lang="nl-NL" sz="2400" i="1" dirty="0" smtClean="0"/>
              <a:t>* Rijden in het terrein</a:t>
            </a:r>
          </a:p>
          <a:p>
            <a:r>
              <a:rPr lang="nl-NL" sz="2400" i="1" dirty="0"/>
              <a:t>	</a:t>
            </a:r>
            <a:r>
              <a:rPr lang="nl-NL" sz="2400" i="1" dirty="0" smtClean="0"/>
              <a:t>* Giftige bomen, struiken en planten</a:t>
            </a:r>
          </a:p>
          <a:p>
            <a:r>
              <a:rPr lang="nl-NL" sz="2400" i="1" dirty="0"/>
              <a:t>	</a:t>
            </a:r>
            <a:r>
              <a:rPr lang="nl-NL" sz="2400" i="1" dirty="0" smtClean="0"/>
              <a:t>* Transporteren van het paard</a:t>
            </a:r>
          </a:p>
          <a:p>
            <a:r>
              <a:rPr lang="nl-NL" sz="2400" i="1" dirty="0"/>
              <a:t>	</a:t>
            </a:r>
            <a:r>
              <a:rPr lang="nl-NL" sz="2400" i="1" dirty="0" smtClean="0"/>
              <a:t>* Ruiteretiquette</a:t>
            </a:r>
          </a:p>
          <a:p>
            <a:endParaRPr lang="nl-NL" sz="2400" i="1" dirty="0" smtClean="0"/>
          </a:p>
          <a:p>
            <a:endParaRPr lang="nl-NL" sz="2400" i="1" dirty="0" smtClean="0"/>
          </a:p>
          <a:p>
            <a:endParaRPr lang="nl-NL" sz="2400" i="1" dirty="0" smtClean="0"/>
          </a:p>
          <a:p>
            <a:endParaRPr lang="nl-NL" sz="2400" i="1" dirty="0" smtClean="0"/>
          </a:p>
        </p:txBody>
      </p:sp>
    </p:spTree>
    <p:extLst>
      <p:ext uri="{BB962C8B-B14F-4D97-AF65-F5344CB8AC3E}">
        <p14:creationId xmlns:p14="http://schemas.microsoft.com/office/powerpoint/2010/main" val="2025856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descr="Logo Sprong Vooruit.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6797" y="5244994"/>
            <a:ext cx="1356208" cy="1341546"/>
          </a:xfrm>
          <a:prstGeom prst="rect">
            <a:avLst/>
          </a:prstGeom>
        </p:spPr>
      </p:pic>
      <p:pic>
        <p:nvPicPr>
          <p:cNvPr id="5" name="Afbeelding 4" descr="anita vector transparant-2.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85702" y="5096487"/>
            <a:ext cx="1619638" cy="1375606"/>
          </a:xfrm>
          <a:prstGeom prst="rect">
            <a:avLst/>
          </a:prstGeom>
        </p:spPr>
      </p:pic>
      <p:sp>
        <p:nvSpPr>
          <p:cNvPr id="6" name="Tekstvak 5"/>
          <p:cNvSpPr txBox="1"/>
          <p:nvPr/>
        </p:nvSpPr>
        <p:spPr>
          <a:xfrm>
            <a:off x="4721046" y="6102761"/>
            <a:ext cx="2250661" cy="369332"/>
          </a:xfrm>
          <a:prstGeom prst="rect">
            <a:avLst/>
          </a:prstGeom>
          <a:noFill/>
        </p:spPr>
        <p:txBody>
          <a:bodyPr wrap="none" rtlCol="0">
            <a:spAutoFit/>
          </a:bodyPr>
          <a:lstStyle/>
          <a:p>
            <a:r>
              <a:rPr lang="nl-NL" dirty="0" smtClean="0"/>
              <a:t>Jouw paard Jouw zorg</a:t>
            </a:r>
            <a:endParaRPr lang="nl-NL" dirty="0"/>
          </a:p>
        </p:txBody>
      </p:sp>
      <p:sp>
        <p:nvSpPr>
          <p:cNvPr id="7" name="Tekstvak 6"/>
          <p:cNvSpPr txBox="1"/>
          <p:nvPr/>
        </p:nvSpPr>
        <p:spPr>
          <a:xfrm>
            <a:off x="1056663" y="2588565"/>
            <a:ext cx="8672612" cy="1938992"/>
          </a:xfrm>
          <a:prstGeom prst="rect">
            <a:avLst/>
          </a:prstGeom>
          <a:noFill/>
        </p:spPr>
        <p:txBody>
          <a:bodyPr wrap="square" rtlCol="0">
            <a:spAutoFit/>
          </a:bodyPr>
          <a:lstStyle/>
          <a:p>
            <a:endParaRPr lang="nl-NL" sz="2000" dirty="0" smtClean="0"/>
          </a:p>
          <a:p>
            <a:pPr marL="285750" indent="-285750">
              <a:buFontTx/>
              <a:buChar char="•"/>
            </a:pPr>
            <a:endParaRPr lang="nl-NL" sz="2000" dirty="0" smtClean="0"/>
          </a:p>
          <a:p>
            <a:pPr marL="285750" indent="-285750">
              <a:buFontTx/>
              <a:buChar char="•"/>
            </a:pPr>
            <a:endParaRPr lang="nl-NL" sz="2000" dirty="0" smtClean="0"/>
          </a:p>
          <a:p>
            <a:endParaRPr lang="nl-NL" sz="2000" dirty="0"/>
          </a:p>
          <a:p>
            <a:pPr marL="285750" indent="-285750">
              <a:buFontTx/>
              <a:buChar char="•"/>
            </a:pPr>
            <a:endParaRPr lang="nl-NL" sz="2000" dirty="0" smtClean="0"/>
          </a:p>
          <a:p>
            <a:pPr marL="285750" indent="-285750">
              <a:buFontTx/>
              <a:buChar char="•"/>
            </a:pPr>
            <a:endParaRPr lang="nl-NL" sz="2000" dirty="0"/>
          </a:p>
        </p:txBody>
      </p:sp>
      <p:sp>
        <p:nvSpPr>
          <p:cNvPr id="3" name="Tekstvak 2"/>
          <p:cNvSpPr txBox="1"/>
          <p:nvPr/>
        </p:nvSpPr>
        <p:spPr>
          <a:xfrm>
            <a:off x="1056663" y="523530"/>
            <a:ext cx="6213683" cy="707886"/>
          </a:xfrm>
          <a:prstGeom prst="rect">
            <a:avLst/>
          </a:prstGeom>
          <a:noFill/>
        </p:spPr>
        <p:txBody>
          <a:bodyPr wrap="square" rtlCol="0">
            <a:spAutoFit/>
          </a:bodyPr>
          <a:lstStyle/>
          <a:p>
            <a:r>
              <a:rPr lang="nl-NL" sz="4000" b="1" dirty="0" smtClean="0"/>
              <a:t>Programma praktijkavond</a:t>
            </a:r>
            <a:endParaRPr lang="nl-NL" sz="4000" b="1" dirty="0"/>
          </a:p>
        </p:txBody>
      </p:sp>
      <p:sp>
        <p:nvSpPr>
          <p:cNvPr id="9" name="Tekstvak 8"/>
          <p:cNvSpPr txBox="1"/>
          <p:nvPr/>
        </p:nvSpPr>
        <p:spPr>
          <a:xfrm>
            <a:off x="785226" y="1231417"/>
            <a:ext cx="6485119" cy="4893647"/>
          </a:xfrm>
          <a:prstGeom prst="rect">
            <a:avLst/>
          </a:prstGeom>
          <a:noFill/>
        </p:spPr>
        <p:txBody>
          <a:bodyPr wrap="square" rtlCol="0">
            <a:spAutoFit/>
          </a:bodyPr>
          <a:lstStyle/>
          <a:p>
            <a:r>
              <a:rPr lang="nl-NL" sz="2400" b="1" u="sng" dirty="0" smtClean="0"/>
              <a:t>Maandag </a:t>
            </a:r>
            <a:r>
              <a:rPr lang="nl-NL" sz="2400" b="1" u="sng" dirty="0"/>
              <a:t>5</a:t>
            </a:r>
            <a:r>
              <a:rPr lang="nl-NL" sz="2400" b="1" u="sng" dirty="0" smtClean="0"/>
              <a:t> maart</a:t>
            </a:r>
            <a:r>
              <a:rPr lang="nl-NL" sz="2400" i="1" u="sng" dirty="0"/>
              <a:t> </a:t>
            </a:r>
            <a:r>
              <a:rPr lang="nl-NL" sz="2400" b="1" u="sng" dirty="0" smtClean="0"/>
              <a:t>20.30u-21.30u:</a:t>
            </a:r>
            <a:endParaRPr lang="nl-NL" sz="2400" i="1" u="sng" dirty="0" smtClean="0"/>
          </a:p>
          <a:p>
            <a:endParaRPr lang="nl-NL" sz="2400" i="1" u="sng" dirty="0" smtClean="0"/>
          </a:p>
          <a:p>
            <a:r>
              <a:rPr lang="nl-NL" sz="2400" dirty="0" smtClean="0"/>
              <a:t>	</a:t>
            </a:r>
            <a:r>
              <a:rPr lang="nl-NL" sz="2400" dirty="0" smtClean="0"/>
              <a:t>* </a:t>
            </a:r>
            <a:r>
              <a:rPr lang="nl-NL" sz="2400" i="1" dirty="0" smtClean="0"/>
              <a:t>Correct </a:t>
            </a:r>
            <a:r>
              <a:rPr lang="nl-NL" sz="2400" i="1" dirty="0" smtClean="0"/>
              <a:t>leiden van een paard</a:t>
            </a:r>
          </a:p>
          <a:p>
            <a:r>
              <a:rPr lang="nl-NL" sz="2400" i="1" dirty="0"/>
              <a:t>	</a:t>
            </a:r>
            <a:r>
              <a:rPr lang="nl-NL" sz="2400" i="1" dirty="0" smtClean="0"/>
              <a:t>* Correct vast zetten van een paard</a:t>
            </a:r>
          </a:p>
          <a:p>
            <a:r>
              <a:rPr lang="nl-NL" sz="2400" i="1" dirty="0"/>
              <a:t>	</a:t>
            </a:r>
            <a:r>
              <a:rPr lang="nl-NL" sz="2400" i="1" dirty="0" smtClean="0"/>
              <a:t>* Exterieur benoemen</a:t>
            </a:r>
          </a:p>
          <a:p>
            <a:r>
              <a:rPr lang="nl-NL" sz="2400" i="1" dirty="0"/>
              <a:t>	</a:t>
            </a:r>
            <a:r>
              <a:rPr lang="nl-NL" sz="2400" i="1" dirty="0" smtClean="0"/>
              <a:t>* Controle harnachement en onderdelen 		   benoemen</a:t>
            </a:r>
          </a:p>
          <a:p>
            <a:r>
              <a:rPr lang="nl-NL" sz="2400" i="1" dirty="0"/>
              <a:t>	</a:t>
            </a:r>
            <a:r>
              <a:rPr lang="nl-NL" sz="2400" i="1" dirty="0" smtClean="0"/>
              <a:t>* Poetsen</a:t>
            </a:r>
          </a:p>
          <a:p>
            <a:r>
              <a:rPr lang="nl-NL" sz="2400" i="1" dirty="0"/>
              <a:t>	</a:t>
            </a:r>
            <a:r>
              <a:rPr lang="nl-NL" sz="2400" i="1" dirty="0" smtClean="0"/>
              <a:t>* Hoeven uitkrabben</a:t>
            </a:r>
          </a:p>
          <a:p>
            <a:r>
              <a:rPr lang="nl-NL" sz="2400" i="1" dirty="0"/>
              <a:t>	</a:t>
            </a:r>
            <a:r>
              <a:rPr lang="nl-NL" sz="2400" i="1" dirty="0" smtClean="0"/>
              <a:t>* Op- en afzadelen</a:t>
            </a:r>
          </a:p>
          <a:p>
            <a:endParaRPr lang="nl-NL" sz="2400" i="1" dirty="0" smtClean="0"/>
          </a:p>
          <a:p>
            <a:endParaRPr lang="nl-NL" sz="2400" i="1" dirty="0" smtClean="0"/>
          </a:p>
          <a:p>
            <a:endParaRPr lang="nl-NL" sz="2400" i="1" dirty="0" smtClean="0"/>
          </a:p>
        </p:txBody>
      </p:sp>
    </p:spTree>
    <p:extLst>
      <p:ext uri="{BB962C8B-B14F-4D97-AF65-F5344CB8AC3E}">
        <p14:creationId xmlns:p14="http://schemas.microsoft.com/office/powerpoint/2010/main" val="16058885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descr="Logo Sprong Vooruit.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6797" y="5244994"/>
            <a:ext cx="1356208" cy="1341546"/>
          </a:xfrm>
          <a:prstGeom prst="rect">
            <a:avLst/>
          </a:prstGeom>
        </p:spPr>
      </p:pic>
      <p:pic>
        <p:nvPicPr>
          <p:cNvPr id="5" name="Afbeelding 4" descr="anita vector transparant-2.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85702" y="5096487"/>
            <a:ext cx="1619638" cy="1375606"/>
          </a:xfrm>
          <a:prstGeom prst="rect">
            <a:avLst/>
          </a:prstGeom>
        </p:spPr>
      </p:pic>
      <p:sp>
        <p:nvSpPr>
          <p:cNvPr id="6" name="Tekstvak 5"/>
          <p:cNvSpPr txBox="1"/>
          <p:nvPr/>
        </p:nvSpPr>
        <p:spPr>
          <a:xfrm>
            <a:off x="4721046" y="6102761"/>
            <a:ext cx="2250661" cy="369332"/>
          </a:xfrm>
          <a:prstGeom prst="rect">
            <a:avLst/>
          </a:prstGeom>
          <a:noFill/>
        </p:spPr>
        <p:txBody>
          <a:bodyPr wrap="none" rtlCol="0">
            <a:spAutoFit/>
          </a:bodyPr>
          <a:lstStyle/>
          <a:p>
            <a:r>
              <a:rPr lang="nl-NL" dirty="0" smtClean="0"/>
              <a:t>Jouw paard Jouw zorg</a:t>
            </a:r>
            <a:endParaRPr lang="nl-NL" dirty="0"/>
          </a:p>
        </p:txBody>
      </p:sp>
      <p:sp>
        <p:nvSpPr>
          <p:cNvPr id="7" name="Tekstvak 6"/>
          <p:cNvSpPr txBox="1"/>
          <p:nvPr/>
        </p:nvSpPr>
        <p:spPr>
          <a:xfrm>
            <a:off x="1056663" y="2588565"/>
            <a:ext cx="8672612" cy="1938992"/>
          </a:xfrm>
          <a:prstGeom prst="rect">
            <a:avLst/>
          </a:prstGeom>
          <a:noFill/>
        </p:spPr>
        <p:txBody>
          <a:bodyPr wrap="square" rtlCol="0">
            <a:spAutoFit/>
          </a:bodyPr>
          <a:lstStyle/>
          <a:p>
            <a:endParaRPr lang="nl-NL" sz="2000" dirty="0" smtClean="0"/>
          </a:p>
          <a:p>
            <a:pPr marL="285750" indent="-285750">
              <a:buFontTx/>
              <a:buChar char="•"/>
            </a:pPr>
            <a:endParaRPr lang="nl-NL" sz="2000" dirty="0" smtClean="0"/>
          </a:p>
          <a:p>
            <a:pPr marL="285750" indent="-285750">
              <a:buFontTx/>
              <a:buChar char="•"/>
            </a:pPr>
            <a:endParaRPr lang="nl-NL" sz="2000" dirty="0" smtClean="0"/>
          </a:p>
          <a:p>
            <a:endParaRPr lang="nl-NL" sz="2000" dirty="0"/>
          </a:p>
          <a:p>
            <a:pPr marL="285750" indent="-285750">
              <a:buFontTx/>
              <a:buChar char="•"/>
            </a:pPr>
            <a:endParaRPr lang="nl-NL" sz="2000" dirty="0" smtClean="0"/>
          </a:p>
          <a:p>
            <a:pPr marL="285750" indent="-285750">
              <a:buFontTx/>
              <a:buChar char="•"/>
            </a:pPr>
            <a:endParaRPr lang="nl-NL" sz="2000" dirty="0"/>
          </a:p>
        </p:txBody>
      </p:sp>
      <p:sp>
        <p:nvSpPr>
          <p:cNvPr id="3" name="Tekstvak 2"/>
          <p:cNvSpPr txBox="1"/>
          <p:nvPr/>
        </p:nvSpPr>
        <p:spPr>
          <a:xfrm>
            <a:off x="232659" y="523530"/>
            <a:ext cx="7037687" cy="707886"/>
          </a:xfrm>
          <a:prstGeom prst="rect">
            <a:avLst/>
          </a:prstGeom>
          <a:noFill/>
        </p:spPr>
        <p:txBody>
          <a:bodyPr wrap="square" rtlCol="0">
            <a:spAutoFit/>
          </a:bodyPr>
          <a:lstStyle/>
          <a:p>
            <a:r>
              <a:rPr lang="nl-NL" sz="4000" b="1" dirty="0" smtClean="0"/>
              <a:t>Schema overige praktijklessen:</a:t>
            </a:r>
            <a:endParaRPr lang="nl-NL" sz="4000" b="1" dirty="0"/>
          </a:p>
        </p:txBody>
      </p:sp>
      <p:sp>
        <p:nvSpPr>
          <p:cNvPr id="2" name="Tekstvak 1"/>
          <p:cNvSpPr txBox="1"/>
          <p:nvPr/>
        </p:nvSpPr>
        <p:spPr>
          <a:xfrm>
            <a:off x="697979" y="1105230"/>
            <a:ext cx="7813478" cy="4927500"/>
          </a:xfrm>
          <a:prstGeom prst="rect">
            <a:avLst/>
          </a:prstGeom>
          <a:noFill/>
        </p:spPr>
        <p:txBody>
          <a:bodyPr wrap="square" rtlCol="0">
            <a:spAutoFit/>
          </a:bodyPr>
          <a:lstStyle/>
          <a:p>
            <a:r>
              <a:rPr lang="nl-NL" sz="2400" dirty="0" smtClean="0"/>
              <a:t>De lessen zijn van 20.00u tot 21.00u, met uitzondering van 2 avonden! De lessen zullen zo veel mogelijk buiten plaatsvinden, ook bij minder mooi weer!</a:t>
            </a:r>
            <a:endParaRPr lang="nl-NL" dirty="0"/>
          </a:p>
          <a:p>
            <a:endParaRPr lang="nl-NL" sz="2400" dirty="0" smtClean="0"/>
          </a:p>
          <a:p>
            <a:r>
              <a:rPr lang="nl-NL" sz="2400" dirty="0" smtClean="0"/>
              <a:t>		Les 1: Maandag 12 maart</a:t>
            </a:r>
          </a:p>
          <a:p>
            <a:r>
              <a:rPr lang="nl-NL" sz="2400" dirty="0" smtClean="0"/>
              <a:t>		Les 2: Maandag 26 maart</a:t>
            </a:r>
          </a:p>
          <a:p>
            <a:r>
              <a:rPr lang="nl-NL" sz="2400" dirty="0" smtClean="0"/>
              <a:t>		Les 3: Maandag 9 april</a:t>
            </a:r>
          </a:p>
          <a:p>
            <a:r>
              <a:rPr lang="nl-NL" sz="2400" dirty="0" smtClean="0"/>
              <a:t>		Les 4: Maandag 23 april</a:t>
            </a:r>
          </a:p>
          <a:p>
            <a:r>
              <a:rPr lang="nl-NL" sz="2400" dirty="0" smtClean="0"/>
              <a:t>		Les 5: Maandag 7 mei</a:t>
            </a:r>
          </a:p>
          <a:p>
            <a:r>
              <a:rPr lang="nl-NL" sz="2400" dirty="0" smtClean="0"/>
              <a:t>		Les 6: Maandag 14 mei </a:t>
            </a:r>
            <a:r>
              <a:rPr lang="nl-NL" sz="2400" dirty="0" smtClean="0">
                <a:solidFill>
                  <a:srgbClr val="FF0000"/>
                </a:solidFill>
              </a:rPr>
              <a:t>20.30u-21.30u</a:t>
            </a:r>
          </a:p>
          <a:p>
            <a:r>
              <a:rPr lang="nl-NL" sz="2400" dirty="0" smtClean="0">
                <a:solidFill>
                  <a:srgbClr val="000000"/>
                </a:solidFill>
              </a:rPr>
              <a:t>		Les 7: Maandag 4 juni</a:t>
            </a:r>
          </a:p>
          <a:p>
            <a:r>
              <a:rPr lang="nl-NL" sz="2400" dirty="0" smtClean="0">
                <a:solidFill>
                  <a:srgbClr val="000000"/>
                </a:solidFill>
              </a:rPr>
              <a:t>		Les 8: Maandag 11 juni </a:t>
            </a:r>
            <a:r>
              <a:rPr lang="nl-NL" sz="2400" dirty="0" smtClean="0">
                <a:solidFill>
                  <a:srgbClr val="FF0000"/>
                </a:solidFill>
              </a:rPr>
              <a:t> 20.30u-21.30u</a:t>
            </a:r>
            <a:endParaRPr lang="nl-NL" sz="2400" dirty="0" smtClean="0">
              <a:solidFill>
                <a:srgbClr val="000000"/>
              </a:solidFill>
            </a:endParaRPr>
          </a:p>
          <a:p>
            <a:r>
              <a:rPr lang="nl-NL" dirty="0" smtClean="0"/>
              <a:t>	</a:t>
            </a:r>
            <a:endParaRPr lang="nl-NL" dirty="0"/>
          </a:p>
        </p:txBody>
      </p:sp>
    </p:spTree>
    <p:extLst>
      <p:ext uri="{BB962C8B-B14F-4D97-AF65-F5344CB8AC3E}">
        <p14:creationId xmlns:p14="http://schemas.microsoft.com/office/powerpoint/2010/main" val="31955983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descr="Logo Sprong Vooruit.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6797" y="5244994"/>
            <a:ext cx="1356208" cy="1341546"/>
          </a:xfrm>
          <a:prstGeom prst="rect">
            <a:avLst/>
          </a:prstGeom>
        </p:spPr>
      </p:pic>
      <p:pic>
        <p:nvPicPr>
          <p:cNvPr id="5" name="Afbeelding 4" descr="anita vector transparant-2.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85702" y="5096487"/>
            <a:ext cx="1619638" cy="1375606"/>
          </a:xfrm>
          <a:prstGeom prst="rect">
            <a:avLst/>
          </a:prstGeom>
        </p:spPr>
      </p:pic>
      <p:sp>
        <p:nvSpPr>
          <p:cNvPr id="6" name="Tekstvak 5"/>
          <p:cNvSpPr txBox="1"/>
          <p:nvPr/>
        </p:nvSpPr>
        <p:spPr>
          <a:xfrm>
            <a:off x="4721046" y="6102761"/>
            <a:ext cx="2250661" cy="369332"/>
          </a:xfrm>
          <a:prstGeom prst="rect">
            <a:avLst/>
          </a:prstGeom>
          <a:noFill/>
        </p:spPr>
        <p:txBody>
          <a:bodyPr wrap="none" rtlCol="0">
            <a:spAutoFit/>
          </a:bodyPr>
          <a:lstStyle/>
          <a:p>
            <a:r>
              <a:rPr lang="nl-NL" dirty="0" smtClean="0"/>
              <a:t>Jouw paard Jouw zorg</a:t>
            </a:r>
            <a:endParaRPr lang="nl-NL" dirty="0"/>
          </a:p>
        </p:txBody>
      </p:sp>
      <p:sp>
        <p:nvSpPr>
          <p:cNvPr id="7" name="Tekstvak 6"/>
          <p:cNvSpPr txBox="1"/>
          <p:nvPr/>
        </p:nvSpPr>
        <p:spPr>
          <a:xfrm>
            <a:off x="1056663" y="2588565"/>
            <a:ext cx="8672612" cy="1938992"/>
          </a:xfrm>
          <a:prstGeom prst="rect">
            <a:avLst/>
          </a:prstGeom>
          <a:noFill/>
        </p:spPr>
        <p:txBody>
          <a:bodyPr wrap="square" rtlCol="0">
            <a:spAutoFit/>
          </a:bodyPr>
          <a:lstStyle/>
          <a:p>
            <a:endParaRPr lang="nl-NL" sz="2000" dirty="0" smtClean="0"/>
          </a:p>
          <a:p>
            <a:pPr marL="285750" indent="-285750">
              <a:buFontTx/>
              <a:buChar char="•"/>
            </a:pPr>
            <a:endParaRPr lang="nl-NL" sz="2000" dirty="0" smtClean="0"/>
          </a:p>
          <a:p>
            <a:pPr marL="285750" indent="-285750">
              <a:buFontTx/>
              <a:buChar char="•"/>
            </a:pPr>
            <a:endParaRPr lang="nl-NL" sz="2000" dirty="0" smtClean="0"/>
          </a:p>
          <a:p>
            <a:endParaRPr lang="nl-NL" sz="2000" dirty="0"/>
          </a:p>
          <a:p>
            <a:pPr marL="285750" indent="-285750">
              <a:buFontTx/>
              <a:buChar char="•"/>
            </a:pPr>
            <a:endParaRPr lang="nl-NL" sz="2000" dirty="0" smtClean="0"/>
          </a:p>
          <a:p>
            <a:pPr marL="285750" indent="-285750">
              <a:buFontTx/>
              <a:buChar char="•"/>
            </a:pPr>
            <a:endParaRPr lang="nl-NL" sz="2000" dirty="0"/>
          </a:p>
        </p:txBody>
      </p:sp>
      <p:sp>
        <p:nvSpPr>
          <p:cNvPr id="3" name="Tekstvak 2"/>
          <p:cNvSpPr txBox="1"/>
          <p:nvPr/>
        </p:nvSpPr>
        <p:spPr>
          <a:xfrm>
            <a:off x="232659" y="523530"/>
            <a:ext cx="7037687" cy="707886"/>
          </a:xfrm>
          <a:prstGeom prst="rect">
            <a:avLst/>
          </a:prstGeom>
          <a:noFill/>
        </p:spPr>
        <p:txBody>
          <a:bodyPr wrap="square" rtlCol="0">
            <a:spAutoFit/>
          </a:bodyPr>
          <a:lstStyle/>
          <a:p>
            <a:r>
              <a:rPr lang="nl-NL" sz="4000" b="1" dirty="0" smtClean="0"/>
              <a:t>Invulling praktijklessen:</a:t>
            </a:r>
            <a:endParaRPr lang="nl-NL" sz="4000" b="1" dirty="0"/>
          </a:p>
        </p:txBody>
      </p:sp>
      <p:sp>
        <p:nvSpPr>
          <p:cNvPr id="2" name="Tekstvak 1"/>
          <p:cNvSpPr txBox="1"/>
          <p:nvPr/>
        </p:nvSpPr>
        <p:spPr>
          <a:xfrm>
            <a:off x="697979" y="1105230"/>
            <a:ext cx="7813478" cy="3970318"/>
          </a:xfrm>
          <a:prstGeom prst="rect">
            <a:avLst/>
          </a:prstGeom>
          <a:noFill/>
        </p:spPr>
        <p:txBody>
          <a:bodyPr wrap="square" rtlCol="0">
            <a:spAutoFit/>
          </a:bodyPr>
          <a:lstStyle/>
          <a:p>
            <a:endParaRPr lang="nl-NL" dirty="0" smtClean="0"/>
          </a:p>
          <a:p>
            <a:r>
              <a:rPr lang="nl-NL" dirty="0" smtClean="0"/>
              <a:t>We gaan in de praktijklessen alle praktische vaardigheden oefenen die tijdens de rijproef op het examen gevraagd zullen worden. De verkeersrit wordt in twee aparte lessen geoefend.</a:t>
            </a:r>
          </a:p>
          <a:p>
            <a:endParaRPr lang="nl-NL" dirty="0"/>
          </a:p>
          <a:p>
            <a:r>
              <a:rPr lang="nl-NL" dirty="0" smtClean="0"/>
              <a:t>De vaardigheden waar jullie de meeste moeite mee hebben, zullen de meeste aandacht krijgen in deze lessen. Dus de exacte invulling is niet te geven. Mocht je merken dat je ergens meer moeite me hebt dan gedacht, dan adviseer ik je om voor jezelf extra lessen in te plannen om hier mee te oefenen. Tijdens de lessen voor het ruiterbewijs is er geen ruimte om nieuwe vaardigheden aan te leren.</a:t>
            </a:r>
          </a:p>
          <a:p>
            <a:endParaRPr lang="nl-NL" dirty="0"/>
          </a:p>
          <a:p>
            <a:r>
              <a:rPr lang="nl-NL" dirty="0" smtClean="0"/>
              <a:t>In principe krijg je een vast paard voor de gehele cursus en het examen. Ook zal je een reservepaard krijgen waar je tijdens de cursus een keer op rijdt. Je kunt je voorkeuren opgeven bij de laatste theorieles.</a:t>
            </a:r>
            <a:endParaRPr lang="nl-NL" dirty="0"/>
          </a:p>
        </p:txBody>
      </p:sp>
    </p:spTree>
    <p:extLst>
      <p:ext uri="{BB962C8B-B14F-4D97-AF65-F5344CB8AC3E}">
        <p14:creationId xmlns:p14="http://schemas.microsoft.com/office/powerpoint/2010/main" val="3130978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descr="Logo Sprong Vooruit.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6797" y="5244994"/>
            <a:ext cx="1356208" cy="1341546"/>
          </a:xfrm>
          <a:prstGeom prst="rect">
            <a:avLst/>
          </a:prstGeom>
        </p:spPr>
      </p:pic>
      <p:pic>
        <p:nvPicPr>
          <p:cNvPr id="5" name="Afbeelding 4" descr="anita vector transparant-2.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85702" y="5096487"/>
            <a:ext cx="1619638" cy="1375606"/>
          </a:xfrm>
          <a:prstGeom prst="rect">
            <a:avLst/>
          </a:prstGeom>
        </p:spPr>
      </p:pic>
      <p:sp>
        <p:nvSpPr>
          <p:cNvPr id="6" name="Tekstvak 5"/>
          <p:cNvSpPr txBox="1"/>
          <p:nvPr/>
        </p:nvSpPr>
        <p:spPr>
          <a:xfrm>
            <a:off x="4721046" y="6102761"/>
            <a:ext cx="2250661" cy="369332"/>
          </a:xfrm>
          <a:prstGeom prst="rect">
            <a:avLst/>
          </a:prstGeom>
          <a:noFill/>
        </p:spPr>
        <p:txBody>
          <a:bodyPr wrap="none" rtlCol="0">
            <a:spAutoFit/>
          </a:bodyPr>
          <a:lstStyle/>
          <a:p>
            <a:r>
              <a:rPr lang="nl-NL" dirty="0" smtClean="0"/>
              <a:t>Jouw paard Jouw zorg</a:t>
            </a:r>
            <a:endParaRPr lang="nl-NL" dirty="0"/>
          </a:p>
        </p:txBody>
      </p:sp>
      <p:sp>
        <p:nvSpPr>
          <p:cNvPr id="7" name="Tekstvak 6"/>
          <p:cNvSpPr txBox="1"/>
          <p:nvPr/>
        </p:nvSpPr>
        <p:spPr>
          <a:xfrm>
            <a:off x="1056663" y="2588565"/>
            <a:ext cx="8672612" cy="1938992"/>
          </a:xfrm>
          <a:prstGeom prst="rect">
            <a:avLst/>
          </a:prstGeom>
          <a:noFill/>
        </p:spPr>
        <p:txBody>
          <a:bodyPr wrap="square" rtlCol="0">
            <a:spAutoFit/>
          </a:bodyPr>
          <a:lstStyle/>
          <a:p>
            <a:endParaRPr lang="nl-NL" sz="2000" dirty="0" smtClean="0"/>
          </a:p>
          <a:p>
            <a:pPr marL="285750" indent="-285750">
              <a:buFontTx/>
              <a:buChar char="•"/>
            </a:pPr>
            <a:endParaRPr lang="nl-NL" sz="2000" dirty="0" smtClean="0"/>
          </a:p>
          <a:p>
            <a:pPr marL="285750" indent="-285750">
              <a:buFontTx/>
              <a:buChar char="•"/>
            </a:pPr>
            <a:endParaRPr lang="nl-NL" sz="2000" dirty="0" smtClean="0"/>
          </a:p>
          <a:p>
            <a:endParaRPr lang="nl-NL" sz="2000" dirty="0"/>
          </a:p>
          <a:p>
            <a:pPr marL="285750" indent="-285750">
              <a:buFontTx/>
              <a:buChar char="•"/>
            </a:pPr>
            <a:endParaRPr lang="nl-NL" sz="2000" dirty="0" smtClean="0"/>
          </a:p>
          <a:p>
            <a:pPr marL="285750" indent="-285750">
              <a:buFontTx/>
              <a:buChar char="•"/>
            </a:pPr>
            <a:endParaRPr lang="nl-NL" sz="2000" dirty="0"/>
          </a:p>
        </p:txBody>
      </p:sp>
      <p:sp>
        <p:nvSpPr>
          <p:cNvPr id="3" name="Tekstvak 2"/>
          <p:cNvSpPr txBox="1"/>
          <p:nvPr/>
        </p:nvSpPr>
        <p:spPr>
          <a:xfrm>
            <a:off x="232659" y="523530"/>
            <a:ext cx="7037687" cy="707886"/>
          </a:xfrm>
          <a:prstGeom prst="rect">
            <a:avLst/>
          </a:prstGeom>
          <a:noFill/>
        </p:spPr>
        <p:txBody>
          <a:bodyPr wrap="square" rtlCol="0">
            <a:spAutoFit/>
          </a:bodyPr>
          <a:lstStyle/>
          <a:p>
            <a:r>
              <a:rPr lang="nl-NL" sz="4000" b="1" dirty="0" smtClean="0"/>
              <a:t>Schema verkeerslessen:</a:t>
            </a:r>
            <a:endParaRPr lang="nl-NL" sz="4000" b="1" dirty="0"/>
          </a:p>
        </p:txBody>
      </p:sp>
      <p:sp>
        <p:nvSpPr>
          <p:cNvPr id="2" name="Tekstvak 1"/>
          <p:cNvSpPr txBox="1"/>
          <p:nvPr/>
        </p:nvSpPr>
        <p:spPr>
          <a:xfrm>
            <a:off x="697979" y="1105230"/>
            <a:ext cx="7813478" cy="3046988"/>
          </a:xfrm>
          <a:prstGeom prst="rect">
            <a:avLst/>
          </a:prstGeom>
          <a:noFill/>
        </p:spPr>
        <p:txBody>
          <a:bodyPr wrap="square" rtlCol="0">
            <a:spAutoFit/>
          </a:bodyPr>
          <a:lstStyle/>
          <a:p>
            <a:r>
              <a:rPr lang="nl-NL" sz="2400" dirty="0" smtClean="0"/>
              <a:t>		</a:t>
            </a:r>
          </a:p>
          <a:p>
            <a:r>
              <a:rPr lang="nl-NL" sz="2400" dirty="0"/>
              <a:t>	</a:t>
            </a:r>
            <a:r>
              <a:rPr lang="nl-NL" sz="2400" dirty="0" smtClean="0"/>
              <a:t>	Les 1: Zaterdag 23 juni 15.00u-16.30u</a:t>
            </a:r>
          </a:p>
          <a:p>
            <a:r>
              <a:rPr lang="nl-NL" sz="2400" dirty="0" smtClean="0"/>
              <a:t>		Les 2: Zaterdag 30 juni 15.00u-16.30u</a:t>
            </a:r>
          </a:p>
          <a:p>
            <a:endParaRPr lang="nl-NL" sz="2400" dirty="0" smtClean="0"/>
          </a:p>
          <a:p>
            <a:r>
              <a:rPr lang="nl-NL" sz="2400" dirty="0" smtClean="0"/>
              <a:t>In deze lessen gaan we de weg op en oefenen met verschillende verkeerssituaties. We zullen dan ook de route voor het examen gaan rijden.</a:t>
            </a:r>
          </a:p>
          <a:p>
            <a:r>
              <a:rPr lang="nl-NL" sz="2400" dirty="0" smtClean="0"/>
              <a:t>		</a:t>
            </a:r>
            <a:r>
              <a:rPr lang="nl-NL" dirty="0" smtClean="0"/>
              <a:t>	</a:t>
            </a:r>
            <a:endParaRPr lang="nl-NL" dirty="0"/>
          </a:p>
        </p:txBody>
      </p:sp>
    </p:spTree>
    <p:extLst>
      <p:ext uri="{BB962C8B-B14F-4D97-AF65-F5344CB8AC3E}">
        <p14:creationId xmlns:p14="http://schemas.microsoft.com/office/powerpoint/2010/main" val="10098200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descr="Logo Sprong Vooruit.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6797" y="5244994"/>
            <a:ext cx="1356208" cy="1341546"/>
          </a:xfrm>
          <a:prstGeom prst="rect">
            <a:avLst/>
          </a:prstGeom>
        </p:spPr>
      </p:pic>
      <p:pic>
        <p:nvPicPr>
          <p:cNvPr id="5" name="Afbeelding 4" descr="anita vector transparant-2.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85702" y="5096487"/>
            <a:ext cx="1619638" cy="1375606"/>
          </a:xfrm>
          <a:prstGeom prst="rect">
            <a:avLst/>
          </a:prstGeom>
        </p:spPr>
      </p:pic>
      <p:sp>
        <p:nvSpPr>
          <p:cNvPr id="6" name="Tekstvak 5"/>
          <p:cNvSpPr txBox="1"/>
          <p:nvPr/>
        </p:nvSpPr>
        <p:spPr>
          <a:xfrm>
            <a:off x="4721046" y="6102761"/>
            <a:ext cx="2250661" cy="369332"/>
          </a:xfrm>
          <a:prstGeom prst="rect">
            <a:avLst/>
          </a:prstGeom>
          <a:noFill/>
        </p:spPr>
        <p:txBody>
          <a:bodyPr wrap="none" rtlCol="0">
            <a:spAutoFit/>
          </a:bodyPr>
          <a:lstStyle/>
          <a:p>
            <a:r>
              <a:rPr lang="nl-NL" dirty="0" smtClean="0"/>
              <a:t>Jouw paard Jouw zorg</a:t>
            </a:r>
            <a:endParaRPr lang="nl-NL" dirty="0"/>
          </a:p>
        </p:txBody>
      </p:sp>
      <p:sp>
        <p:nvSpPr>
          <p:cNvPr id="7" name="Tekstvak 6"/>
          <p:cNvSpPr txBox="1"/>
          <p:nvPr/>
        </p:nvSpPr>
        <p:spPr>
          <a:xfrm>
            <a:off x="581649" y="2588565"/>
            <a:ext cx="9147626" cy="2185214"/>
          </a:xfrm>
          <a:prstGeom prst="rect">
            <a:avLst/>
          </a:prstGeom>
          <a:noFill/>
        </p:spPr>
        <p:txBody>
          <a:bodyPr wrap="square" rtlCol="0">
            <a:spAutoFit/>
          </a:bodyPr>
          <a:lstStyle/>
          <a:p>
            <a:endParaRPr lang="nl-NL" sz="2000" dirty="0" smtClean="0"/>
          </a:p>
          <a:p>
            <a:endParaRPr lang="nl-NL" sz="2000" dirty="0"/>
          </a:p>
          <a:p>
            <a:r>
              <a:rPr lang="nl-NL" sz="4800" i="1" dirty="0" smtClean="0"/>
              <a:t>Houd voor je examen de hele dag vrij!!</a:t>
            </a:r>
            <a:endParaRPr lang="nl-NL" sz="4800" i="1" dirty="0"/>
          </a:p>
        </p:txBody>
      </p:sp>
      <p:sp>
        <p:nvSpPr>
          <p:cNvPr id="3" name="Tekstvak 2"/>
          <p:cNvSpPr txBox="1"/>
          <p:nvPr/>
        </p:nvSpPr>
        <p:spPr>
          <a:xfrm>
            <a:off x="1163297" y="523530"/>
            <a:ext cx="6107049" cy="707886"/>
          </a:xfrm>
          <a:prstGeom prst="rect">
            <a:avLst/>
          </a:prstGeom>
          <a:noFill/>
        </p:spPr>
        <p:txBody>
          <a:bodyPr wrap="square" rtlCol="0">
            <a:spAutoFit/>
          </a:bodyPr>
          <a:lstStyle/>
          <a:p>
            <a:r>
              <a:rPr lang="nl-NL" sz="4000" b="1" dirty="0" smtClean="0"/>
              <a:t>Examen</a:t>
            </a:r>
            <a:endParaRPr lang="nl-NL" sz="4000" b="1" dirty="0"/>
          </a:p>
        </p:txBody>
      </p:sp>
      <p:sp>
        <p:nvSpPr>
          <p:cNvPr id="2" name="Tekstvak 1"/>
          <p:cNvSpPr txBox="1"/>
          <p:nvPr/>
        </p:nvSpPr>
        <p:spPr>
          <a:xfrm>
            <a:off x="697979" y="1105230"/>
            <a:ext cx="7813478" cy="2308324"/>
          </a:xfrm>
          <a:prstGeom prst="rect">
            <a:avLst/>
          </a:prstGeom>
          <a:noFill/>
        </p:spPr>
        <p:txBody>
          <a:bodyPr wrap="square" rtlCol="0">
            <a:spAutoFit/>
          </a:bodyPr>
          <a:lstStyle/>
          <a:p>
            <a:r>
              <a:rPr lang="nl-NL" sz="2400" dirty="0" smtClean="0"/>
              <a:t>						</a:t>
            </a:r>
          </a:p>
          <a:p>
            <a:endParaRPr lang="nl-NL" sz="2400" b="1" dirty="0">
              <a:solidFill>
                <a:srgbClr val="FF0000"/>
              </a:solidFill>
            </a:endParaRPr>
          </a:p>
          <a:p>
            <a:r>
              <a:rPr lang="nl-NL" sz="2400" b="1" dirty="0" smtClean="0">
                <a:solidFill>
                  <a:srgbClr val="FF0000"/>
                </a:solidFill>
              </a:rPr>
              <a:t>						</a:t>
            </a:r>
            <a:r>
              <a:rPr lang="nl-NL" sz="7200" b="1" dirty="0" smtClean="0">
                <a:solidFill>
                  <a:srgbClr val="FF0000"/>
                </a:solidFill>
              </a:rPr>
              <a:t>7 juli</a:t>
            </a:r>
          </a:p>
          <a:p>
            <a:r>
              <a:rPr lang="nl-NL" sz="2400" dirty="0" smtClean="0"/>
              <a:t>		</a:t>
            </a:r>
            <a:r>
              <a:rPr lang="nl-NL" dirty="0" smtClean="0"/>
              <a:t>	</a:t>
            </a:r>
            <a:endParaRPr lang="nl-NL" dirty="0"/>
          </a:p>
        </p:txBody>
      </p:sp>
    </p:spTree>
    <p:extLst>
      <p:ext uri="{BB962C8B-B14F-4D97-AF65-F5344CB8AC3E}">
        <p14:creationId xmlns:p14="http://schemas.microsoft.com/office/powerpoint/2010/main" val="1756109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descr="Logo Sprong Vooruit.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6797" y="5244994"/>
            <a:ext cx="1356208" cy="1341546"/>
          </a:xfrm>
          <a:prstGeom prst="rect">
            <a:avLst/>
          </a:prstGeom>
        </p:spPr>
      </p:pic>
      <p:pic>
        <p:nvPicPr>
          <p:cNvPr id="5" name="Afbeelding 4" descr="anita vector transparant-2.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85702" y="5096487"/>
            <a:ext cx="1619638" cy="1375606"/>
          </a:xfrm>
          <a:prstGeom prst="rect">
            <a:avLst/>
          </a:prstGeom>
        </p:spPr>
      </p:pic>
      <p:sp>
        <p:nvSpPr>
          <p:cNvPr id="6" name="Tekstvak 5"/>
          <p:cNvSpPr txBox="1"/>
          <p:nvPr/>
        </p:nvSpPr>
        <p:spPr>
          <a:xfrm>
            <a:off x="4721046" y="6102761"/>
            <a:ext cx="2250661" cy="369332"/>
          </a:xfrm>
          <a:prstGeom prst="rect">
            <a:avLst/>
          </a:prstGeom>
          <a:noFill/>
        </p:spPr>
        <p:txBody>
          <a:bodyPr wrap="none" rtlCol="0">
            <a:spAutoFit/>
          </a:bodyPr>
          <a:lstStyle/>
          <a:p>
            <a:r>
              <a:rPr lang="nl-NL" dirty="0" smtClean="0"/>
              <a:t>Jouw paard Jouw zorg</a:t>
            </a:r>
            <a:endParaRPr lang="nl-NL" dirty="0"/>
          </a:p>
        </p:txBody>
      </p:sp>
      <p:sp>
        <p:nvSpPr>
          <p:cNvPr id="3" name="Tekstvak 2"/>
          <p:cNvSpPr txBox="1"/>
          <p:nvPr/>
        </p:nvSpPr>
        <p:spPr>
          <a:xfrm>
            <a:off x="1163297" y="523530"/>
            <a:ext cx="6107049" cy="707886"/>
          </a:xfrm>
          <a:prstGeom prst="rect">
            <a:avLst/>
          </a:prstGeom>
          <a:noFill/>
        </p:spPr>
        <p:txBody>
          <a:bodyPr wrap="square" rtlCol="0">
            <a:spAutoFit/>
          </a:bodyPr>
          <a:lstStyle/>
          <a:p>
            <a:r>
              <a:rPr lang="nl-NL" sz="4000" b="1" dirty="0" smtClean="0"/>
              <a:t>Gezakt, en wat nu??</a:t>
            </a:r>
            <a:endParaRPr lang="nl-NL" sz="4000" b="1" dirty="0"/>
          </a:p>
        </p:txBody>
      </p:sp>
      <p:sp>
        <p:nvSpPr>
          <p:cNvPr id="8" name="Tekstvak 7"/>
          <p:cNvSpPr txBox="1"/>
          <p:nvPr/>
        </p:nvSpPr>
        <p:spPr>
          <a:xfrm>
            <a:off x="426798" y="1667540"/>
            <a:ext cx="8501508" cy="3416320"/>
          </a:xfrm>
          <a:prstGeom prst="rect">
            <a:avLst/>
          </a:prstGeom>
          <a:noFill/>
        </p:spPr>
        <p:txBody>
          <a:bodyPr wrap="square" rtlCol="0">
            <a:spAutoFit/>
          </a:bodyPr>
          <a:lstStyle/>
          <a:p>
            <a:pPr marL="285750" indent="-285750">
              <a:buFontTx/>
              <a:buChar char="•"/>
            </a:pPr>
            <a:r>
              <a:rPr lang="nl-NL" sz="2400" dirty="0" smtClean="0"/>
              <a:t>Je hoort na afloop van het examen meteen of je geslaagd bent of niet!</a:t>
            </a:r>
          </a:p>
          <a:p>
            <a:pPr marL="285750" indent="-285750">
              <a:buFontTx/>
              <a:buChar char="•"/>
            </a:pPr>
            <a:r>
              <a:rPr lang="nl-NL" sz="2400" dirty="0" smtClean="0"/>
              <a:t>Je kunt na 2 weken al weer op voor je theorie-examen, wil je eerder, dan moet je daar extra voor betalen</a:t>
            </a:r>
          </a:p>
          <a:p>
            <a:pPr marL="285750" indent="-285750">
              <a:buFontTx/>
              <a:buChar char="•"/>
            </a:pPr>
            <a:r>
              <a:rPr lang="nl-NL" sz="2400" dirty="0" smtClean="0"/>
              <a:t>Je kunt na 4 weken pas weer op voor je praktijkexamen</a:t>
            </a:r>
          </a:p>
          <a:p>
            <a:pPr marL="285750" indent="-285750">
              <a:buFontTx/>
              <a:buChar char="•"/>
            </a:pPr>
            <a:r>
              <a:rPr lang="nl-NL" sz="2400" dirty="0" smtClean="0"/>
              <a:t>Je kunt je herexamens ook op een andere manege doen</a:t>
            </a:r>
          </a:p>
          <a:p>
            <a:pPr marL="285750" indent="-285750">
              <a:buFontTx/>
              <a:buChar char="•"/>
            </a:pPr>
            <a:r>
              <a:rPr lang="nl-NL" sz="2400" dirty="0" smtClean="0"/>
              <a:t>De onderdelen die je gehaald hebt, blijven 2 jaar geldig, daarna moet je het hele examen over doen</a:t>
            </a:r>
          </a:p>
          <a:p>
            <a:pPr marL="285750" indent="-285750">
              <a:buFontTx/>
              <a:buChar char="•"/>
            </a:pPr>
            <a:r>
              <a:rPr lang="nl-NL" sz="2400" dirty="0" smtClean="0"/>
              <a:t>Er zijn kosten verbonden aan het herexamen</a:t>
            </a:r>
            <a:endParaRPr lang="nl-NL" sz="2400" dirty="0"/>
          </a:p>
        </p:txBody>
      </p:sp>
    </p:spTree>
    <p:extLst>
      <p:ext uri="{BB962C8B-B14F-4D97-AF65-F5344CB8AC3E}">
        <p14:creationId xmlns:p14="http://schemas.microsoft.com/office/powerpoint/2010/main" val="16177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descr="Logo Sprong Vooruit.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6797" y="5244994"/>
            <a:ext cx="1356208" cy="1341546"/>
          </a:xfrm>
          <a:prstGeom prst="rect">
            <a:avLst/>
          </a:prstGeom>
        </p:spPr>
      </p:pic>
      <p:pic>
        <p:nvPicPr>
          <p:cNvPr id="5" name="Afbeelding 4" descr="anita vector transparant-2.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85702" y="5096487"/>
            <a:ext cx="1619638" cy="1375606"/>
          </a:xfrm>
          <a:prstGeom prst="rect">
            <a:avLst/>
          </a:prstGeom>
        </p:spPr>
      </p:pic>
      <p:sp>
        <p:nvSpPr>
          <p:cNvPr id="6" name="Tekstvak 5"/>
          <p:cNvSpPr txBox="1"/>
          <p:nvPr/>
        </p:nvSpPr>
        <p:spPr>
          <a:xfrm>
            <a:off x="4721046" y="6102761"/>
            <a:ext cx="2250661" cy="369332"/>
          </a:xfrm>
          <a:prstGeom prst="rect">
            <a:avLst/>
          </a:prstGeom>
          <a:noFill/>
        </p:spPr>
        <p:txBody>
          <a:bodyPr wrap="none" rtlCol="0">
            <a:spAutoFit/>
          </a:bodyPr>
          <a:lstStyle/>
          <a:p>
            <a:r>
              <a:rPr lang="nl-NL" dirty="0" smtClean="0"/>
              <a:t>Jouw paard Jouw zorg</a:t>
            </a:r>
            <a:endParaRPr lang="nl-NL" dirty="0"/>
          </a:p>
        </p:txBody>
      </p:sp>
      <p:sp>
        <p:nvSpPr>
          <p:cNvPr id="3" name="Tekstvak 2"/>
          <p:cNvSpPr txBox="1"/>
          <p:nvPr/>
        </p:nvSpPr>
        <p:spPr>
          <a:xfrm>
            <a:off x="1163297" y="523530"/>
            <a:ext cx="6107049" cy="707886"/>
          </a:xfrm>
          <a:prstGeom prst="rect">
            <a:avLst/>
          </a:prstGeom>
          <a:noFill/>
        </p:spPr>
        <p:txBody>
          <a:bodyPr wrap="square" rtlCol="0">
            <a:spAutoFit/>
          </a:bodyPr>
          <a:lstStyle/>
          <a:p>
            <a:r>
              <a:rPr lang="nl-NL" sz="4000" b="1" dirty="0" smtClean="0"/>
              <a:t>Kosten van de cursus</a:t>
            </a:r>
            <a:endParaRPr lang="nl-NL" sz="4000" b="1" dirty="0"/>
          </a:p>
        </p:txBody>
      </p:sp>
      <p:sp>
        <p:nvSpPr>
          <p:cNvPr id="8" name="Tekstvak 7"/>
          <p:cNvSpPr txBox="1"/>
          <p:nvPr/>
        </p:nvSpPr>
        <p:spPr>
          <a:xfrm>
            <a:off x="426798" y="1667540"/>
            <a:ext cx="8501508" cy="3170099"/>
          </a:xfrm>
          <a:prstGeom prst="rect">
            <a:avLst/>
          </a:prstGeom>
          <a:noFill/>
        </p:spPr>
        <p:txBody>
          <a:bodyPr wrap="square" rtlCol="0">
            <a:spAutoFit/>
          </a:bodyPr>
          <a:lstStyle/>
          <a:p>
            <a:r>
              <a:rPr lang="nl-NL" sz="2400" dirty="0" smtClean="0"/>
              <a:t>			</a:t>
            </a:r>
            <a:r>
              <a:rPr lang="nl-NL" sz="3200" dirty="0" smtClean="0"/>
              <a:t>De totale cursus kost € 300,00</a:t>
            </a:r>
          </a:p>
          <a:p>
            <a:endParaRPr lang="nl-NL" sz="2400" dirty="0"/>
          </a:p>
          <a:p>
            <a:r>
              <a:rPr lang="nl-NL" sz="2400" dirty="0" smtClean="0"/>
              <a:t>Dit is inclusief theorieboek en examen</a:t>
            </a:r>
          </a:p>
          <a:p>
            <a:endParaRPr lang="nl-NL" sz="2400" dirty="0"/>
          </a:p>
          <a:p>
            <a:r>
              <a:rPr lang="nl-NL" sz="2400" dirty="0" smtClean="0"/>
              <a:t>Als je slaagt, heb je een ruiterbewijs dat levenslang geldig is, zonder dat er extra kosten voor verlenging bij komen!</a:t>
            </a:r>
          </a:p>
          <a:p>
            <a:endParaRPr lang="nl-NL" sz="2400" dirty="0"/>
          </a:p>
          <a:p>
            <a:endParaRPr lang="nl-NL" sz="2400" dirty="0"/>
          </a:p>
        </p:txBody>
      </p:sp>
    </p:spTree>
    <p:extLst>
      <p:ext uri="{BB962C8B-B14F-4D97-AF65-F5344CB8AC3E}">
        <p14:creationId xmlns:p14="http://schemas.microsoft.com/office/powerpoint/2010/main" val="27389081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descr="Logo Sprong Vooruit.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6797" y="5244994"/>
            <a:ext cx="1356208" cy="1341546"/>
          </a:xfrm>
          <a:prstGeom prst="rect">
            <a:avLst/>
          </a:prstGeom>
        </p:spPr>
      </p:pic>
      <p:pic>
        <p:nvPicPr>
          <p:cNvPr id="5" name="Afbeelding 4" descr="anita vector transparant-2.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85702" y="5096487"/>
            <a:ext cx="1619638" cy="1375606"/>
          </a:xfrm>
          <a:prstGeom prst="rect">
            <a:avLst/>
          </a:prstGeom>
        </p:spPr>
      </p:pic>
      <p:sp>
        <p:nvSpPr>
          <p:cNvPr id="6" name="Tekstvak 5"/>
          <p:cNvSpPr txBox="1"/>
          <p:nvPr/>
        </p:nvSpPr>
        <p:spPr>
          <a:xfrm>
            <a:off x="4721046" y="6102761"/>
            <a:ext cx="2250661" cy="369332"/>
          </a:xfrm>
          <a:prstGeom prst="rect">
            <a:avLst/>
          </a:prstGeom>
          <a:noFill/>
        </p:spPr>
        <p:txBody>
          <a:bodyPr wrap="none" rtlCol="0">
            <a:spAutoFit/>
          </a:bodyPr>
          <a:lstStyle/>
          <a:p>
            <a:r>
              <a:rPr lang="nl-NL" dirty="0" smtClean="0"/>
              <a:t>Jouw paard Jouw zorg</a:t>
            </a:r>
            <a:endParaRPr lang="nl-NL" dirty="0"/>
          </a:p>
        </p:txBody>
      </p:sp>
      <p:sp>
        <p:nvSpPr>
          <p:cNvPr id="2" name="Tekstvak 1"/>
          <p:cNvSpPr txBox="1"/>
          <p:nvPr/>
        </p:nvSpPr>
        <p:spPr>
          <a:xfrm>
            <a:off x="123489" y="794990"/>
            <a:ext cx="7399165" cy="769441"/>
          </a:xfrm>
          <a:prstGeom prst="rect">
            <a:avLst/>
          </a:prstGeom>
          <a:noFill/>
        </p:spPr>
        <p:txBody>
          <a:bodyPr wrap="square" rtlCol="0">
            <a:spAutoFit/>
          </a:bodyPr>
          <a:lstStyle/>
          <a:p>
            <a:pPr algn="ctr"/>
            <a:r>
              <a:rPr lang="nl-NL" sz="4400" b="1" dirty="0" smtClean="0"/>
              <a:t>Waarom je ruiterbewijs?</a:t>
            </a:r>
            <a:endParaRPr lang="nl-NL" sz="4400" b="1" dirty="0"/>
          </a:p>
        </p:txBody>
      </p:sp>
      <p:sp>
        <p:nvSpPr>
          <p:cNvPr id="7" name="Tekstvak 6"/>
          <p:cNvSpPr txBox="1"/>
          <p:nvPr/>
        </p:nvSpPr>
        <p:spPr>
          <a:xfrm>
            <a:off x="1318404" y="1686930"/>
            <a:ext cx="7589744" cy="3785652"/>
          </a:xfrm>
          <a:prstGeom prst="rect">
            <a:avLst/>
          </a:prstGeom>
          <a:noFill/>
        </p:spPr>
        <p:txBody>
          <a:bodyPr wrap="square" rtlCol="0">
            <a:spAutoFit/>
          </a:bodyPr>
          <a:lstStyle/>
          <a:p>
            <a:pPr marL="285750" indent="-285750">
              <a:buFontTx/>
              <a:buChar char="•"/>
            </a:pPr>
            <a:r>
              <a:rPr lang="nl-NL" sz="2400" dirty="0" smtClean="0"/>
              <a:t>Leuk en leerzaam!</a:t>
            </a:r>
          </a:p>
          <a:p>
            <a:pPr marL="285750" indent="-285750">
              <a:buFontTx/>
              <a:buChar char="•"/>
            </a:pPr>
            <a:r>
              <a:rPr lang="nl-NL" sz="2400" dirty="0" smtClean="0"/>
              <a:t>Je hebt een specifiek doel om naar toe te werken</a:t>
            </a:r>
          </a:p>
          <a:p>
            <a:pPr marL="285750" indent="-285750">
              <a:buFontTx/>
              <a:buChar char="•"/>
            </a:pPr>
            <a:r>
              <a:rPr lang="nl-NL" sz="2400" dirty="0" smtClean="0"/>
              <a:t>Het is het rijbewijs voor ruiters, zoals het rijbewijs voor automobilisten</a:t>
            </a:r>
          </a:p>
          <a:p>
            <a:pPr marL="285750" indent="-285750">
              <a:buFontTx/>
              <a:buChar char="•"/>
            </a:pPr>
            <a:r>
              <a:rPr lang="nl-NL" sz="2400" dirty="0" smtClean="0"/>
              <a:t>In een aantal bossen is het verplicht om een ruiterbewijs te hebben!</a:t>
            </a:r>
          </a:p>
          <a:p>
            <a:pPr marL="285750" indent="-285750">
              <a:buFontTx/>
              <a:buChar char="•"/>
            </a:pPr>
            <a:r>
              <a:rPr lang="nl-NL" sz="2400" dirty="0" smtClean="0"/>
              <a:t>Je draagt bij aan een veiligere beoefening van de paardensport</a:t>
            </a:r>
          </a:p>
          <a:p>
            <a:pPr marL="285750" indent="-285750">
              <a:buFontTx/>
              <a:buChar char="•"/>
            </a:pPr>
            <a:r>
              <a:rPr lang="nl-NL" sz="2400" dirty="0" smtClean="0"/>
              <a:t>Je draagt bij aan de versterking van de positie van de recreatieve paardensporter</a:t>
            </a:r>
            <a:endParaRPr lang="nl-NL" sz="2400" dirty="0"/>
          </a:p>
        </p:txBody>
      </p:sp>
    </p:spTree>
    <p:extLst>
      <p:ext uri="{BB962C8B-B14F-4D97-AF65-F5344CB8AC3E}">
        <p14:creationId xmlns:p14="http://schemas.microsoft.com/office/powerpoint/2010/main" val="40891838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descr="Logo Sprong Vooruit.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6797" y="5244994"/>
            <a:ext cx="1356208" cy="1341546"/>
          </a:xfrm>
          <a:prstGeom prst="rect">
            <a:avLst/>
          </a:prstGeom>
        </p:spPr>
      </p:pic>
      <p:pic>
        <p:nvPicPr>
          <p:cNvPr id="5" name="Afbeelding 4" descr="anita vector transparant-2.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85702" y="5096487"/>
            <a:ext cx="1619638" cy="1375606"/>
          </a:xfrm>
          <a:prstGeom prst="rect">
            <a:avLst/>
          </a:prstGeom>
        </p:spPr>
      </p:pic>
      <p:sp>
        <p:nvSpPr>
          <p:cNvPr id="6" name="Tekstvak 5"/>
          <p:cNvSpPr txBox="1"/>
          <p:nvPr/>
        </p:nvSpPr>
        <p:spPr>
          <a:xfrm>
            <a:off x="4721046" y="6102761"/>
            <a:ext cx="2250661" cy="369332"/>
          </a:xfrm>
          <a:prstGeom prst="rect">
            <a:avLst/>
          </a:prstGeom>
          <a:noFill/>
        </p:spPr>
        <p:txBody>
          <a:bodyPr wrap="none" rtlCol="0">
            <a:spAutoFit/>
          </a:bodyPr>
          <a:lstStyle/>
          <a:p>
            <a:r>
              <a:rPr lang="nl-NL" dirty="0" smtClean="0"/>
              <a:t>Jouw paard Jouw zorg</a:t>
            </a:r>
            <a:endParaRPr lang="nl-NL" dirty="0"/>
          </a:p>
        </p:txBody>
      </p:sp>
      <p:sp>
        <p:nvSpPr>
          <p:cNvPr id="3" name="Tekstvak 2"/>
          <p:cNvSpPr txBox="1"/>
          <p:nvPr/>
        </p:nvSpPr>
        <p:spPr>
          <a:xfrm>
            <a:off x="1163297" y="523530"/>
            <a:ext cx="6107049" cy="707886"/>
          </a:xfrm>
          <a:prstGeom prst="rect">
            <a:avLst/>
          </a:prstGeom>
          <a:noFill/>
        </p:spPr>
        <p:txBody>
          <a:bodyPr wrap="square" rtlCol="0">
            <a:spAutoFit/>
          </a:bodyPr>
          <a:lstStyle/>
          <a:p>
            <a:r>
              <a:rPr lang="nl-NL" sz="4000" b="1" dirty="0" smtClean="0"/>
              <a:t>		VRAGEN???</a:t>
            </a:r>
            <a:endParaRPr lang="nl-NL" sz="4000" b="1" dirty="0"/>
          </a:p>
        </p:txBody>
      </p:sp>
      <p:sp>
        <p:nvSpPr>
          <p:cNvPr id="8" name="Tekstvak 7"/>
          <p:cNvSpPr txBox="1"/>
          <p:nvPr/>
        </p:nvSpPr>
        <p:spPr>
          <a:xfrm>
            <a:off x="1376568" y="2084424"/>
            <a:ext cx="7551737" cy="1200328"/>
          </a:xfrm>
          <a:prstGeom prst="rect">
            <a:avLst/>
          </a:prstGeom>
          <a:noFill/>
        </p:spPr>
        <p:txBody>
          <a:bodyPr wrap="square" rtlCol="0">
            <a:spAutoFit/>
          </a:bodyPr>
          <a:lstStyle/>
          <a:p>
            <a:r>
              <a:rPr lang="nl-NL" sz="2400" i="1" dirty="0" smtClean="0"/>
              <a:t>Voor meer informatie kun je ook altijd even een kijkje nemen op </a:t>
            </a:r>
            <a:r>
              <a:rPr lang="nl-NL" sz="2400" i="1" dirty="0" err="1" smtClean="0"/>
              <a:t>www.srr-nederland.nl</a:t>
            </a:r>
            <a:endParaRPr lang="nl-NL" sz="2400" i="1" dirty="0"/>
          </a:p>
          <a:p>
            <a:endParaRPr lang="nl-NL" sz="2400" dirty="0"/>
          </a:p>
        </p:txBody>
      </p:sp>
    </p:spTree>
    <p:extLst>
      <p:ext uri="{BB962C8B-B14F-4D97-AF65-F5344CB8AC3E}">
        <p14:creationId xmlns:p14="http://schemas.microsoft.com/office/powerpoint/2010/main" val="9928583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descr="Logo Sprong Vooruit.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6797" y="5244994"/>
            <a:ext cx="1356208" cy="1341546"/>
          </a:xfrm>
          <a:prstGeom prst="rect">
            <a:avLst/>
          </a:prstGeom>
        </p:spPr>
      </p:pic>
      <p:pic>
        <p:nvPicPr>
          <p:cNvPr id="5" name="Afbeelding 4" descr="anita vector transparant-2.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85702" y="5096487"/>
            <a:ext cx="1619638" cy="1375606"/>
          </a:xfrm>
          <a:prstGeom prst="rect">
            <a:avLst/>
          </a:prstGeom>
        </p:spPr>
      </p:pic>
      <p:sp>
        <p:nvSpPr>
          <p:cNvPr id="6" name="Tekstvak 5"/>
          <p:cNvSpPr txBox="1"/>
          <p:nvPr/>
        </p:nvSpPr>
        <p:spPr>
          <a:xfrm>
            <a:off x="4721046" y="6102761"/>
            <a:ext cx="2250661" cy="369332"/>
          </a:xfrm>
          <a:prstGeom prst="rect">
            <a:avLst/>
          </a:prstGeom>
          <a:noFill/>
        </p:spPr>
        <p:txBody>
          <a:bodyPr wrap="none" rtlCol="0">
            <a:spAutoFit/>
          </a:bodyPr>
          <a:lstStyle/>
          <a:p>
            <a:r>
              <a:rPr lang="nl-NL" dirty="0" smtClean="0"/>
              <a:t>Jouw paard Jouw zorg</a:t>
            </a:r>
            <a:endParaRPr lang="nl-NL" dirty="0"/>
          </a:p>
        </p:txBody>
      </p:sp>
      <p:sp>
        <p:nvSpPr>
          <p:cNvPr id="2" name="Tekstvak 1"/>
          <p:cNvSpPr txBox="1"/>
          <p:nvPr/>
        </p:nvSpPr>
        <p:spPr>
          <a:xfrm>
            <a:off x="1929133" y="620480"/>
            <a:ext cx="4591351" cy="769441"/>
          </a:xfrm>
          <a:prstGeom prst="rect">
            <a:avLst/>
          </a:prstGeom>
          <a:noFill/>
        </p:spPr>
        <p:txBody>
          <a:bodyPr wrap="square" rtlCol="0">
            <a:spAutoFit/>
          </a:bodyPr>
          <a:lstStyle/>
          <a:p>
            <a:r>
              <a:rPr lang="nl-NL" sz="4400" b="1" dirty="0" smtClean="0"/>
              <a:t>Wat houdt het in?</a:t>
            </a:r>
            <a:endParaRPr lang="nl-NL" sz="4400" b="1" dirty="0"/>
          </a:p>
        </p:txBody>
      </p:sp>
      <p:sp>
        <p:nvSpPr>
          <p:cNvPr id="3" name="Tekstvak 2"/>
          <p:cNvSpPr txBox="1"/>
          <p:nvPr/>
        </p:nvSpPr>
        <p:spPr>
          <a:xfrm>
            <a:off x="1444427" y="1832355"/>
            <a:ext cx="6720925" cy="2308324"/>
          </a:xfrm>
          <a:prstGeom prst="rect">
            <a:avLst/>
          </a:prstGeom>
          <a:noFill/>
        </p:spPr>
        <p:txBody>
          <a:bodyPr wrap="square" rtlCol="0">
            <a:spAutoFit/>
          </a:bodyPr>
          <a:lstStyle/>
          <a:p>
            <a:pPr marL="285750" indent="-285750">
              <a:buFontTx/>
              <a:buChar char="•"/>
            </a:pPr>
            <a:r>
              <a:rPr lang="nl-NL" sz="2400" dirty="0" smtClean="0"/>
              <a:t>Je hebt theoretische basiskennis van het paard</a:t>
            </a:r>
          </a:p>
          <a:p>
            <a:pPr marL="285750" indent="-285750">
              <a:buFontTx/>
              <a:buChar char="•"/>
            </a:pPr>
            <a:r>
              <a:rPr lang="nl-NL" sz="2400" dirty="0" smtClean="0"/>
              <a:t>Je kunt verantwoord omgaan met je paard</a:t>
            </a:r>
          </a:p>
          <a:p>
            <a:pPr marL="285750" indent="-285750">
              <a:buFontTx/>
              <a:buChar char="•"/>
            </a:pPr>
            <a:r>
              <a:rPr lang="nl-NL" sz="2400" dirty="0" smtClean="0"/>
              <a:t>Je hebt de kennis en vaardigheid om veilig in het terrein en op de openbare weg te rijden</a:t>
            </a:r>
          </a:p>
          <a:p>
            <a:pPr marL="285750" indent="-285750">
              <a:buFontTx/>
              <a:buChar char="•"/>
            </a:pPr>
            <a:r>
              <a:rPr lang="nl-NL" sz="2400" dirty="0" smtClean="0"/>
              <a:t>Het ruiterbewijs wordt erkend door het Ministerie van Landbouw</a:t>
            </a:r>
            <a:endParaRPr lang="nl-NL" sz="2400" dirty="0"/>
          </a:p>
        </p:txBody>
      </p:sp>
    </p:spTree>
    <p:extLst>
      <p:ext uri="{BB962C8B-B14F-4D97-AF65-F5344CB8AC3E}">
        <p14:creationId xmlns:p14="http://schemas.microsoft.com/office/powerpoint/2010/main" val="295652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descr="Logo Sprong Vooruit.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6797" y="5244994"/>
            <a:ext cx="1356208" cy="1341546"/>
          </a:xfrm>
          <a:prstGeom prst="rect">
            <a:avLst/>
          </a:prstGeom>
        </p:spPr>
      </p:pic>
      <p:pic>
        <p:nvPicPr>
          <p:cNvPr id="5" name="Afbeelding 4" descr="anita vector transparant-2.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85702" y="5096487"/>
            <a:ext cx="1619638" cy="1375606"/>
          </a:xfrm>
          <a:prstGeom prst="rect">
            <a:avLst/>
          </a:prstGeom>
        </p:spPr>
      </p:pic>
      <p:sp>
        <p:nvSpPr>
          <p:cNvPr id="6" name="Tekstvak 5"/>
          <p:cNvSpPr txBox="1"/>
          <p:nvPr/>
        </p:nvSpPr>
        <p:spPr>
          <a:xfrm>
            <a:off x="4721046" y="6102761"/>
            <a:ext cx="2250661" cy="369332"/>
          </a:xfrm>
          <a:prstGeom prst="rect">
            <a:avLst/>
          </a:prstGeom>
          <a:noFill/>
        </p:spPr>
        <p:txBody>
          <a:bodyPr wrap="none" rtlCol="0">
            <a:spAutoFit/>
          </a:bodyPr>
          <a:lstStyle/>
          <a:p>
            <a:r>
              <a:rPr lang="nl-NL" dirty="0" smtClean="0"/>
              <a:t>Jouw paard Jouw zorg</a:t>
            </a:r>
            <a:endParaRPr lang="nl-NL" dirty="0"/>
          </a:p>
        </p:txBody>
      </p:sp>
      <p:sp>
        <p:nvSpPr>
          <p:cNvPr id="2" name="Tekstvak 1"/>
          <p:cNvSpPr txBox="1"/>
          <p:nvPr/>
        </p:nvSpPr>
        <p:spPr>
          <a:xfrm>
            <a:off x="1134215" y="833770"/>
            <a:ext cx="6598986" cy="707886"/>
          </a:xfrm>
          <a:prstGeom prst="rect">
            <a:avLst/>
          </a:prstGeom>
          <a:noFill/>
        </p:spPr>
        <p:txBody>
          <a:bodyPr wrap="square" rtlCol="0">
            <a:spAutoFit/>
          </a:bodyPr>
          <a:lstStyle/>
          <a:p>
            <a:pPr algn="ctr"/>
            <a:r>
              <a:rPr lang="nl-NL" sz="4000" b="1" dirty="0" smtClean="0"/>
              <a:t>Waar bestaat het examen uit?</a:t>
            </a:r>
          </a:p>
        </p:txBody>
      </p:sp>
      <p:sp>
        <p:nvSpPr>
          <p:cNvPr id="3" name="Tekstvak 2"/>
          <p:cNvSpPr txBox="1"/>
          <p:nvPr/>
        </p:nvSpPr>
        <p:spPr>
          <a:xfrm>
            <a:off x="1269933" y="2065035"/>
            <a:ext cx="7803853" cy="1938992"/>
          </a:xfrm>
          <a:prstGeom prst="rect">
            <a:avLst/>
          </a:prstGeom>
          <a:noFill/>
        </p:spPr>
        <p:txBody>
          <a:bodyPr wrap="square" rtlCol="0">
            <a:spAutoFit/>
          </a:bodyPr>
          <a:lstStyle/>
          <a:p>
            <a:pPr marL="285750" indent="-285750">
              <a:buFontTx/>
              <a:buChar char="•"/>
            </a:pPr>
            <a:r>
              <a:rPr lang="nl-NL" sz="2400" dirty="0" smtClean="0"/>
              <a:t>Een schriftelijk theorie-examen</a:t>
            </a:r>
          </a:p>
          <a:p>
            <a:pPr marL="285750" indent="-285750">
              <a:buFontTx/>
              <a:buChar char="•"/>
            </a:pPr>
            <a:r>
              <a:rPr lang="nl-NL" sz="2400" dirty="0" smtClean="0"/>
              <a:t>Een praktijkexamen bestaande uit drie onderdelen:</a:t>
            </a:r>
          </a:p>
          <a:p>
            <a:pPr marL="1200150" lvl="2" indent="-285750">
              <a:buFontTx/>
              <a:buChar char="•"/>
            </a:pPr>
            <a:r>
              <a:rPr lang="nl-NL" sz="2400" dirty="0" smtClean="0"/>
              <a:t>Algemene omgang met het paard</a:t>
            </a:r>
          </a:p>
          <a:p>
            <a:pPr marL="1200150" lvl="2" indent="-285750">
              <a:buFontTx/>
              <a:buChar char="•"/>
            </a:pPr>
            <a:r>
              <a:rPr lang="nl-NL" sz="2400" dirty="0" smtClean="0"/>
              <a:t>Een rijproef op een buitenterrein</a:t>
            </a:r>
          </a:p>
          <a:p>
            <a:pPr marL="1200150" lvl="2" indent="-285750">
              <a:buFontTx/>
              <a:buChar char="•"/>
            </a:pPr>
            <a:r>
              <a:rPr lang="nl-NL" sz="2400" dirty="0" smtClean="0"/>
              <a:t>Een rit langs de openbare weg</a:t>
            </a:r>
            <a:endParaRPr lang="nl-NL" sz="2400" dirty="0"/>
          </a:p>
        </p:txBody>
      </p:sp>
    </p:spTree>
    <p:extLst>
      <p:ext uri="{BB962C8B-B14F-4D97-AF65-F5344CB8AC3E}">
        <p14:creationId xmlns:p14="http://schemas.microsoft.com/office/powerpoint/2010/main" val="5407311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descr="Logo Sprong Vooruit.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6797" y="5244994"/>
            <a:ext cx="1356208" cy="1341546"/>
          </a:xfrm>
          <a:prstGeom prst="rect">
            <a:avLst/>
          </a:prstGeom>
        </p:spPr>
      </p:pic>
      <p:pic>
        <p:nvPicPr>
          <p:cNvPr id="5" name="Afbeelding 4" descr="anita vector transparant-2.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85702" y="5096487"/>
            <a:ext cx="1619638" cy="1375606"/>
          </a:xfrm>
          <a:prstGeom prst="rect">
            <a:avLst/>
          </a:prstGeom>
        </p:spPr>
      </p:pic>
      <p:sp>
        <p:nvSpPr>
          <p:cNvPr id="6" name="Tekstvak 5"/>
          <p:cNvSpPr txBox="1"/>
          <p:nvPr/>
        </p:nvSpPr>
        <p:spPr>
          <a:xfrm>
            <a:off x="4721046" y="6102761"/>
            <a:ext cx="2250661" cy="369332"/>
          </a:xfrm>
          <a:prstGeom prst="rect">
            <a:avLst/>
          </a:prstGeom>
          <a:noFill/>
        </p:spPr>
        <p:txBody>
          <a:bodyPr wrap="none" rtlCol="0">
            <a:spAutoFit/>
          </a:bodyPr>
          <a:lstStyle/>
          <a:p>
            <a:r>
              <a:rPr lang="nl-NL" dirty="0" smtClean="0"/>
              <a:t>Jouw paard Jouw zorg</a:t>
            </a:r>
            <a:endParaRPr lang="nl-NL" dirty="0"/>
          </a:p>
        </p:txBody>
      </p:sp>
      <p:sp>
        <p:nvSpPr>
          <p:cNvPr id="2" name="Tekstvak 1"/>
          <p:cNvSpPr txBox="1"/>
          <p:nvPr/>
        </p:nvSpPr>
        <p:spPr>
          <a:xfrm>
            <a:off x="1551063" y="736820"/>
            <a:ext cx="5191424" cy="707886"/>
          </a:xfrm>
          <a:prstGeom prst="rect">
            <a:avLst/>
          </a:prstGeom>
          <a:noFill/>
        </p:spPr>
        <p:txBody>
          <a:bodyPr wrap="square" rtlCol="0">
            <a:spAutoFit/>
          </a:bodyPr>
          <a:lstStyle/>
          <a:p>
            <a:r>
              <a:rPr lang="nl-NL" sz="4000" b="1" dirty="0" smtClean="0"/>
              <a:t>Theorie-examen</a:t>
            </a:r>
            <a:endParaRPr lang="nl-NL" sz="4000" b="1" dirty="0"/>
          </a:p>
        </p:txBody>
      </p:sp>
      <p:sp>
        <p:nvSpPr>
          <p:cNvPr id="3" name="Tekstvak 2"/>
          <p:cNvSpPr txBox="1"/>
          <p:nvPr/>
        </p:nvSpPr>
        <p:spPr>
          <a:xfrm>
            <a:off x="1008191" y="1609371"/>
            <a:ext cx="6514463" cy="4062651"/>
          </a:xfrm>
          <a:prstGeom prst="rect">
            <a:avLst/>
          </a:prstGeom>
          <a:noFill/>
        </p:spPr>
        <p:txBody>
          <a:bodyPr wrap="square" rtlCol="0">
            <a:spAutoFit/>
          </a:bodyPr>
          <a:lstStyle/>
          <a:p>
            <a:pPr marL="285750" indent="-285750">
              <a:buFontTx/>
              <a:buChar char="•"/>
            </a:pPr>
            <a:r>
              <a:rPr lang="nl-NL" sz="2400" dirty="0" smtClean="0"/>
              <a:t>Bestaat uit 35 schriftelijke meerkeuzevragen</a:t>
            </a:r>
          </a:p>
          <a:p>
            <a:pPr marL="285750" indent="-285750">
              <a:buFontTx/>
              <a:buChar char="•"/>
            </a:pPr>
            <a:r>
              <a:rPr lang="nl-NL" sz="2400" dirty="0" smtClean="0"/>
              <a:t>Je hebt hier maximaal 50 minuten de tijd voor</a:t>
            </a:r>
          </a:p>
          <a:p>
            <a:pPr marL="285750" indent="-285750">
              <a:buFontTx/>
              <a:buChar char="•"/>
            </a:pPr>
            <a:r>
              <a:rPr lang="nl-NL" sz="2400" dirty="0" smtClean="0"/>
              <a:t>Je moet ten minste 28 vragen goed hebben om te slagen</a:t>
            </a:r>
          </a:p>
          <a:p>
            <a:pPr marL="285750" indent="-285750">
              <a:buFontTx/>
              <a:buChar char="•"/>
            </a:pPr>
            <a:r>
              <a:rPr lang="nl-NL" sz="2400" dirty="0" smtClean="0"/>
              <a:t>Heb je leesproblemen? Dan kun je mondeling examen doen, mits je een verklaring kunt overleggen en dit bij je examenaanvraag kenbaar is gemaakt</a:t>
            </a:r>
          </a:p>
          <a:p>
            <a:pPr marL="285750" indent="-285750">
              <a:buFontTx/>
              <a:buChar char="•"/>
            </a:pPr>
            <a:r>
              <a:rPr lang="nl-NL" sz="2400" dirty="0" smtClean="0"/>
              <a:t>Je hebt 3 theorielessen van 2 uur ter voorbereiding, ik geef daarbij ook huiswerk!</a:t>
            </a:r>
          </a:p>
          <a:p>
            <a:pPr marL="285750" indent="-285750">
              <a:buFontTx/>
              <a:buChar char="•"/>
            </a:pPr>
            <a:endParaRPr lang="nl-NL" dirty="0"/>
          </a:p>
        </p:txBody>
      </p:sp>
    </p:spTree>
    <p:extLst>
      <p:ext uri="{BB962C8B-B14F-4D97-AF65-F5344CB8AC3E}">
        <p14:creationId xmlns:p14="http://schemas.microsoft.com/office/powerpoint/2010/main" val="31849269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descr="Logo Sprong Vooruit.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6797" y="5244994"/>
            <a:ext cx="1356208" cy="1341546"/>
          </a:xfrm>
          <a:prstGeom prst="rect">
            <a:avLst/>
          </a:prstGeom>
        </p:spPr>
      </p:pic>
      <p:pic>
        <p:nvPicPr>
          <p:cNvPr id="5" name="Afbeelding 4" descr="anita vector transparant-2.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85702" y="5096487"/>
            <a:ext cx="1619638" cy="1375606"/>
          </a:xfrm>
          <a:prstGeom prst="rect">
            <a:avLst/>
          </a:prstGeom>
        </p:spPr>
      </p:pic>
      <p:sp>
        <p:nvSpPr>
          <p:cNvPr id="6" name="Tekstvak 5"/>
          <p:cNvSpPr txBox="1"/>
          <p:nvPr/>
        </p:nvSpPr>
        <p:spPr>
          <a:xfrm>
            <a:off x="4721046" y="6102761"/>
            <a:ext cx="2250661" cy="369332"/>
          </a:xfrm>
          <a:prstGeom prst="rect">
            <a:avLst/>
          </a:prstGeom>
          <a:noFill/>
        </p:spPr>
        <p:txBody>
          <a:bodyPr wrap="none" rtlCol="0">
            <a:spAutoFit/>
          </a:bodyPr>
          <a:lstStyle/>
          <a:p>
            <a:r>
              <a:rPr lang="nl-NL" dirty="0" smtClean="0"/>
              <a:t>Jouw paard Jouw zorg</a:t>
            </a:r>
            <a:endParaRPr lang="nl-NL" dirty="0"/>
          </a:p>
        </p:txBody>
      </p:sp>
      <p:sp>
        <p:nvSpPr>
          <p:cNvPr id="3" name="Tekstvak 2"/>
          <p:cNvSpPr txBox="1"/>
          <p:nvPr/>
        </p:nvSpPr>
        <p:spPr>
          <a:xfrm>
            <a:off x="1211768" y="513835"/>
            <a:ext cx="6777369" cy="707886"/>
          </a:xfrm>
          <a:prstGeom prst="rect">
            <a:avLst/>
          </a:prstGeom>
          <a:noFill/>
        </p:spPr>
        <p:txBody>
          <a:bodyPr wrap="square" rtlCol="0">
            <a:spAutoFit/>
          </a:bodyPr>
          <a:lstStyle/>
          <a:p>
            <a:r>
              <a:rPr lang="nl-NL" sz="4000" b="1" dirty="0" smtClean="0"/>
              <a:t>Omgang met het paard</a:t>
            </a:r>
          </a:p>
        </p:txBody>
      </p:sp>
      <p:sp>
        <p:nvSpPr>
          <p:cNvPr id="8" name="Tekstvak 7"/>
          <p:cNvSpPr txBox="1"/>
          <p:nvPr/>
        </p:nvSpPr>
        <p:spPr>
          <a:xfrm>
            <a:off x="542872" y="1299130"/>
            <a:ext cx="8066435" cy="3785652"/>
          </a:xfrm>
          <a:prstGeom prst="rect">
            <a:avLst/>
          </a:prstGeom>
          <a:noFill/>
        </p:spPr>
        <p:txBody>
          <a:bodyPr wrap="square" rtlCol="0">
            <a:spAutoFit/>
          </a:bodyPr>
          <a:lstStyle/>
          <a:p>
            <a:pPr marL="285750" indent="-285750">
              <a:buFontTx/>
              <a:buChar char="•"/>
            </a:pPr>
            <a:r>
              <a:rPr lang="nl-NL" sz="2400" dirty="0" smtClean="0"/>
              <a:t>Algemene omgang met het paard, waarbij je ook de </a:t>
            </a:r>
            <a:r>
              <a:rPr lang="nl-NL" sz="2400" b="1" u="sng" dirty="0" smtClean="0"/>
              <a:t>veiligheid</a:t>
            </a:r>
            <a:r>
              <a:rPr lang="nl-NL" sz="2400" dirty="0" smtClean="0"/>
              <a:t> in acht neemt!</a:t>
            </a:r>
          </a:p>
          <a:p>
            <a:pPr marL="285750" indent="-285750">
              <a:buFontTx/>
              <a:buChar char="•"/>
            </a:pPr>
            <a:r>
              <a:rPr lang="nl-NL" sz="2400" dirty="0" smtClean="0"/>
              <a:t>Correct leiden en vast zetten van het paard</a:t>
            </a:r>
          </a:p>
          <a:p>
            <a:pPr marL="285750" indent="-285750">
              <a:buFontTx/>
              <a:buChar char="•"/>
            </a:pPr>
            <a:r>
              <a:rPr lang="nl-NL" sz="2400" dirty="0" smtClean="0"/>
              <a:t>Poetsen </a:t>
            </a:r>
            <a:r>
              <a:rPr lang="nl-NL" sz="2400" dirty="0" smtClean="0"/>
              <a:t>en hoeven uitkrabben</a:t>
            </a:r>
          </a:p>
          <a:p>
            <a:pPr marL="285750" indent="-285750">
              <a:buFontTx/>
              <a:buChar char="•"/>
            </a:pPr>
            <a:r>
              <a:rPr lang="nl-NL" sz="2400" dirty="0" smtClean="0"/>
              <a:t>Correct opzadelen</a:t>
            </a:r>
          </a:p>
          <a:p>
            <a:pPr marL="285750" indent="-285750">
              <a:buFontTx/>
              <a:buChar char="•"/>
            </a:pPr>
            <a:r>
              <a:rPr lang="nl-NL" sz="2400" dirty="0" smtClean="0"/>
              <a:t>Harnachement op </a:t>
            </a:r>
            <a:r>
              <a:rPr lang="nl-NL" sz="2400" dirty="0" err="1" smtClean="0"/>
              <a:t>passendheid</a:t>
            </a:r>
            <a:r>
              <a:rPr lang="nl-NL" sz="2400" dirty="0" smtClean="0"/>
              <a:t> en veiligheid kunnen controleren</a:t>
            </a:r>
          </a:p>
          <a:p>
            <a:pPr marL="285750" indent="-285750">
              <a:buFontTx/>
              <a:buChar char="•"/>
            </a:pPr>
            <a:r>
              <a:rPr lang="nl-NL" sz="2400" dirty="0" smtClean="0"/>
              <a:t>Sommige examinatoren kunnen vragen om het exterieur of de onderdelen van zadel en hoofdstel te benoemen</a:t>
            </a:r>
          </a:p>
          <a:p>
            <a:pPr marL="285750" indent="-285750">
              <a:buFontTx/>
              <a:buChar char="•"/>
            </a:pPr>
            <a:r>
              <a:rPr lang="nl-NL" sz="2400" dirty="0" smtClean="0"/>
              <a:t>Er is 1 avond een praktijkles waarin dit wordt geoefend</a:t>
            </a:r>
            <a:endParaRPr lang="nl-NL" sz="2400" dirty="0"/>
          </a:p>
        </p:txBody>
      </p:sp>
    </p:spTree>
    <p:extLst>
      <p:ext uri="{BB962C8B-B14F-4D97-AF65-F5344CB8AC3E}">
        <p14:creationId xmlns:p14="http://schemas.microsoft.com/office/powerpoint/2010/main" val="29957658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descr="Logo Sprong Vooruit.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6797" y="5244994"/>
            <a:ext cx="1356208" cy="1341546"/>
          </a:xfrm>
          <a:prstGeom prst="rect">
            <a:avLst/>
          </a:prstGeom>
        </p:spPr>
      </p:pic>
      <p:pic>
        <p:nvPicPr>
          <p:cNvPr id="5" name="Afbeelding 4" descr="anita vector transparant-2.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85702" y="5096487"/>
            <a:ext cx="1619638" cy="1375606"/>
          </a:xfrm>
          <a:prstGeom prst="rect">
            <a:avLst/>
          </a:prstGeom>
        </p:spPr>
      </p:pic>
      <p:sp>
        <p:nvSpPr>
          <p:cNvPr id="6" name="Tekstvak 5"/>
          <p:cNvSpPr txBox="1"/>
          <p:nvPr/>
        </p:nvSpPr>
        <p:spPr>
          <a:xfrm>
            <a:off x="4721046" y="6102761"/>
            <a:ext cx="2250661" cy="369332"/>
          </a:xfrm>
          <a:prstGeom prst="rect">
            <a:avLst/>
          </a:prstGeom>
          <a:noFill/>
        </p:spPr>
        <p:txBody>
          <a:bodyPr wrap="none" rtlCol="0">
            <a:spAutoFit/>
          </a:bodyPr>
          <a:lstStyle/>
          <a:p>
            <a:r>
              <a:rPr lang="nl-NL" dirty="0" smtClean="0"/>
              <a:t>Jouw paard Jouw zorg</a:t>
            </a:r>
            <a:endParaRPr lang="nl-NL" dirty="0"/>
          </a:p>
        </p:txBody>
      </p:sp>
      <p:sp>
        <p:nvSpPr>
          <p:cNvPr id="2" name="Tekstvak 1"/>
          <p:cNvSpPr txBox="1"/>
          <p:nvPr/>
        </p:nvSpPr>
        <p:spPr>
          <a:xfrm>
            <a:off x="1299015" y="794990"/>
            <a:ext cx="6863452" cy="707886"/>
          </a:xfrm>
          <a:prstGeom prst="rect">
            <a:avLst/>
          </a:prstGeom>
          <a:noFill/>
        </p:spPr>
        <p:txBody>
          <a:bodyPr wrap="square" rtlCol="0">
            <a:spAutoFit/>
          </a:bodyPr>
          <a:lstStyle/>
          <a:p>
            <a:r>
              <a:rPr lang="nl-NL" sz="4000" b="1" dirty="0" smtClean="0"/>
              <a:t>Rijproef op het buitenterrein</a:t>
            </a:r>
            <a:endParaRPr lang="nl-NL" sz="4000" b="1" dirty="0"/>
          </a:p>
        </p:txBody>
      </p:sp>
      <p:sp>
        <p:nvSpPr>
          <p:cNvPr id="7" name="Tekstvak 6"/>
          <p:cNvSpPr txBox="1"/>
          <p:nvPr/>
        </p:nvSpPr>
        <p:spPr>
          <a:xfrm>
            <a:off x="697979" y="1580285"/>
            <a:ext cx="8172162" cy="3477875"/>
          </a:xfrm>
          <a:prstGeom prst="rect">
            <a:avLst/>
          </a:prstGeom>
          <a:noFill/>
        </p:spPr>
        <p:txBody>
          <a:bodyPr wrap="square" rtlCol="0">
            <a:spAutoFit/>
          </a:bodyPr>
          <a:lstStyle/>
          <a:p>
            <a:pPr marL="285750" indent="-285750">
              <a:buFontTx/>
              <a:buChar char="•"/>
            </a:pPr>
            <a:r>
              <a:rPr lang="nl-NL" sz="2000" dirty="0" smtClean="0"/>
              <a:t>Zelfstandig op- en afstijgen (mag wel met een krukje!)</a:t>
            </a:r>
          </a:p>
          <a:p>
            <a:pPr marL="285750" indent="-285750">
              <a:buFontTx/>
              <a:buChar char="•"/>
            </a:pPr>
            <a:r>
              <a:rPr lang="nl-NL" sz="2000" dirty="0" smtClean="0"/>
              <a:t>Zelfstandig rijden in stap, draf en galop; hierbij wordt vooral ook </a:t>
            </a:r>
          </a:p>
          <a:p>
            <a:r>
              <a:rPr lang="nl-NL" sz="2000" dirty="0" smtClean="0"/>
              <a:t>     op je balans gelet! Je moet ook op het juiste been kunnen lichtrijden</a:t>
            </a:r>
          </a:p>
          <a:p>
            <a:pPr marL="285750" indent="-285750">
              <a:buFontTx/>
              <a:buChar char="•"/>
            </a:pPr>
            <a:r>
              <a:rPr lang="nl-NL" sz="2000" dirty="0" smtClean="0"/>
              <a:t>Doorzitten met en zonder beugels</a:t>
            </a:r>
          </a:p>
          <a:p>
            <a:pPr marL="285750" indent="-285750">
              <a:buFontTx/>
              <a:buChar char="•"/>
            </a:pPr>
            <a:r>
              <a:rPr lang="nl-NL" sz="2000" dirty="0" smtClean="0"/>
              <a:t>In galop wegrijden uit de groep</a:t>
            </a:r>
          </a:p>
          <a:p>
            <a:pPr marL="285750" indent="-285750">
              <a:buFontTx/>
              <a:buChar char="•"/>
            </a:pPr>
            <a:r>
              <a:rPr lang="nl-NL" sz="2000" dirty="0" smtClean="0"/>
              <a:t>Galop verruimen en weer terugnemen</a:t>
            </a:r>
          </a:p>
          <a:p>
            <a:pPr marL="285750" indent="-285750">
              <a:buFontTx/>
              <a:buChar char="•"/>
            </a:pPr>
            <a:r>
              <a:rPr lang="nl-NL" sz="2000" dirty="0" smtClean="0"/>
              <a:t>Een gebroken lijn rijden met de teugels in 1 hand</a:t>
            </a:r>
          </a:p>
          <a:p>
            <a:pPr marL="285750" indent="-285750">
              <a:buFontTx/>
              <a:buChar char="•"/>
            </a:pPr>
            <a:r>
              <a:rPr lang="nl-NL" sz="2000" dirty="0" smtClean="0"/>
              <a:t>Rijden in de verlichte zit</a:t>
            </a:r>
            <a:endParaRPr lang="nl-NL" sz="2000" dirty="0"/>
          </a:p>
          <a:p>
            <a:pPr marL="285750" indent="-285750">
              <a:buFontTx/>
              <a:buChar char="•"/>
            </a:pPr>
            <a:r>
              <a:rPr lang="nl-NL" sz="2000" dirty="0" smtClean="0"/>
              <a:t>Correct een oxer kunnen springen van 60cm hoog en 50cm breed</a:t>
            </a:r>
          </a:p>
          <a:p>
            <a:pPr marL="285750" indent="-285750">
              <a:buFontTx/>
              <a:buChar char="•"/>
            </a:pPr>
            <a:r>
              <a:rPr lang="nl-NL" sz="2000" dirty="0" smtClean="0"/>
              <a:t>Een obstakelparcours afleggen</a:t>
            </a:r>
          </a:p>
          <a:p>
            <a:pPr marL="285750" indent="-285750">
              <a:buFontTx/>
              <a:buChar char="•"/>
            </a:pPr>
            <a:r>
              <a:rPr lang="nl-NL" sz="2000" dirty="0" smtClean="0"/>
              <a:t>Alle onderdelen van de rijproef worden in de lessen geoefend!</a:t>
            </a:r>
          </a:p>
        </p:txBody>
      </p:sp>
    </p:spTree>
    <p:extLst>
      <p:ext uri="{BB962C8B-B14F-4D97-AF65-F5344CB8AC3E}">
        <p14:creationId xmlns:p14="http://schemas.microsoft.com/office/powerpoint/2010/main" val="29492465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descr="Logo Sprong Vooruit.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6797" y="5244994"/>
            <a:ext cx="1356208" cy="1341546"/>
          </a:xfrm>
          <a:prstGeom prst="rect">
            <a:avLst/>
          </a:prstGeom>
        </p:spPr>
      </p:pic>
      <p:pic>
        <p:nvPicPr>
          <p:cNvPr id="5" name="Afbeelding 4" descr="anita vector transparant-2.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85702" y="5096487"/>
            <a:ext cx="1619638" cy="1375606"/>
          </a:xfrm>
          <a:prstGeom prst="rect">
            <a:avLst/>
          </a:prstGeom>
        </p:spPr>
      </p:pic>
      <p:sp>
        <p:nvSpPr>
          <p:cNvPr id="6" name="Tekstvak 5"/>
          <p:cNvSpPr txBox="1"/>
          <p:nvPr/>
        </p:nvSpPr>
        <p:spPr>
          <a:xfrm>
            <a:off x="4721046" y="6102761"/>
            <a:ext cx="2250661" cy="369332"/>
          </a:xfrm>
          <a:prstGeom prst="rect">
            <a:avLst/>
          </a:prstGeom>
          <a:noFill/>
        </p:spPr>
        <p:txBody>
          <a:bodyPr wrap="none" rtlCol="0">
            <a:spAutoFit/>
          </a:bodyPr>
          <a:lstStyle/>
          <a:p>
            <a:r>
              <a:rPr lang="nl-NL" dirty="0" smtClean="0"/>
              <a:t>Jouw paard Jouw zorg</a:t>
            </a:r>
            <a:endParaRPr lang="nl-NL" dirty="0"/>
          </a:p>
        </p:txBody>
      </p:sp>
      <p:sp>
        <p:nvSpPr>
          <p:cNvPr id="7" name="Tekstvak 6"/>
          <p:cNvSpPr txBox="1"/>
          <p:nvPr/>
        </p:nvSpPr>
        <p:spPr>
          <a:xfrm>
            <a:off x="155107" y="1260501"/>
            <a:ext cx="8850752" cy="4955203"/>
          </a:xfrm>
          <a:prstGeom prst="rect">
            <a:avLst/>
          </a:prstGeom>
          <a:noFill/>
        </p:spPr>
        <p:txBody>
          <a:bodyPr wrap="square" rtlCol="0">
            <a:spAutoFit/>
          </a:bodyPr>
          <a:lstStyle/>
          <a:p>
            <a:pPr marL="285750" indent="-285750">
              <a:buFontTx/>
              <a:buChar char="•"/>
            </a:pPr>
            <a:r>
              <a:rPr lang="nl-NL" sz="2400" dirty="0" smtClean="0"/>
              <a:t>Als je een voldoende hebt gehaald voor de rijproef, mag je deelnemen aan de verkeersrit, anders niet!</a:t>
            </a:r>
          </a:p>
          <a:p>
            <a:pPr marL="285750" indent="-285750">
              <a:buFontTx/>
              <a:buChar char="•"/>
            </a:pPr>
            <a:r>
              <a:rPr lang="nl-NL" sz="2400" dirty="0" smtClean="0"/>
              <a:t>Er wordt een vooraf afgesproken route door het verkeer gereden, waarbij de ruiters om de beurt voorop gaan. Je gaat in tweetallen op weg.</a:t>
            </a:r>
          </a:p>
          <a:p>
            <a:pPr marL="285750" indent="-285750">
              <a:buFontTx/>
              <a:buChar char="•"/>
            </a:pPr>
            <a:r>
              <a:rPr lang="nl-NL" sz="2400" dirty="0" smtClean="0"/>
              <a:t>De instructeur gaat mee op de fiets, maar geeft geen aanwijzingen!</a:t>
            </a:r>
          </a:p>
          <a:p>
            <a:pPr marL="285750" indent="-285750">
              <a:buFontTx/>
              <a:buChar char="•"/>
            </a:pPr>
            <a:r>
              <a:rPr lang="nl-NL" sz="2400" dirty="0" smtClean="0"/>
              <a:t>De examinator rijdt met de auto rond op de te rijden route.</a:t>
            </a:r>
          </a:p>
          <a:p>
            <a:pPr marL="285750" indent="-285750">
              <a:buFontTx/>
              <a:buChar char="•"/>
            </a:pPr>
            <a:r>
              <a:rPr lang="nl-NL" sz="2400" dirty="0" smtClean="0"/>
              <a:t>De te rijden route voor het examen wordt in de verkeerslessen gereden om te oefenen en duurt minstens 20 </a:t>
            </a:r>
            <a:r>
              <a:rPr lang="nl-NL" sz="2400" dirty="0" smtClean="0"/>
              <a:t>minuten.</a:t>
            </a:r>
            <a:endParaRPr lang="nl-NL" sz="2400" dirty="0" smtClean="0"/>
          </a:p>
          <a:p>
            <a:pPr marL="285750" indent="-285750">
              <a:buFontTx/>
              <a:buChar char="•"/>
            </a:pPr>
            <a:endParaRPr lang="nl-NL" sz="2000" dirty="0" smtClean="0"/>
          </a:p>
          <a:p>
            <a:pPr marL="285750" indent="-285750">
              <a:buFontTx/>
              <a:buChar char="•"/>
            </a:pPr>
            <a:endParaRPr lang="nl-NL" sz="2000" dirty="0" smtClean="0"/>
          </a:p>
          <a:p>
            <a:endParaRPr lang="nl-NL" sz="2000" dirty="0"/>
          </a:p>
          <a:p>
            <a:pPr marL="285750" indent="-285750">
              <a:buFontTx/>
              <a:buChar char="•"/>
            </a:pPr>
            <a:endParaRPr lang="nl-NL" sz="2000" dirty="0" smtClean="0"/>
          </a:p>
          <a:p>
            <a:pPr marL="285750" indent="-285750">
              <a:buFontTx/>
              <a:buChar char="•"/>
            </a:pPr>
            <a:endParaRPr lang="nl-NL" sz="2000" dirty="0"/>
          </a:p>
        </p:txBody>
      </p:sp>
      <p:sp>
        <p:nvSpPr>
          <p:cNvPr id="3" name="Tekstvak 2"/>
          <p:cNvSpPr txBox="1"/>
          <p:nvPr/>
        </p:nvSpPr>
        <p:spPr>
          <a:xfrm>
            <a:off x="1444427" y="552615"/>
            <a:ext cx="3902166" cy="707886"/>
          </a:xfrm>
          <a:prstGeom prst="rect">
            <a:avLst/>
          </a:prstGeom>
          <a:noFill/>
        </p:spPr>
        <p:txBody>
          <a:bodyPr wrap="square" rtlCol="0">
            <a:spAutoFit/>
          </a:bodyPr>
          <a:lstStyle/>
          <a:p>
            <a:r>
              <a:rPr lang="nl-NL" sz="4000" b="1" dirty="0" smtClean="0"/>
              <a:t>Verkeersrit</a:t>
            </a:r>
            <a:endParaRPr lang="nl-NL" sz="4000" b="1" dirty="0"/>
          </a:p>
        </p:txBody>
      </p:sp>
    </p:spTree>
    <p:extLst>
      <p:ext uri="{BB962C8B-B14F-4D97-AF65-F5344CB8AC3E}">
        <p14:creationId xmlns:p14="http://schemas.microsoft.com/office/powerpoint/2010/main" val="26013099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descr="Logo Sprong Vooruit.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6797" y="5244994"/>
            <a:ext cx="1356208" cy="1341546"/>
          </a:xfrm>
          <a:prstGeom prst="rect">
            <a:avLst/>
          </a:prstGeom>
        </p:spPr>
      </p:pic>
      <p:pic>
        <p:nvPicPr>
          <p:cNvPr id="5" name="Afbeelding 4" descr="anita vector transparant-2.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85702" y="5096487"/>
            <a:ext cx="1619638" cy="1375606"/>
          </a:xfrm>
          <a:prstGeom prst="rect">
            <a:avLst/>
          </a:prstGeom>
        </p:spPr>
      </p:pic>
      <p:sp>
        <p:nvSpPr>
          <p:cNvPr id="6" name="Tekstvak 5"/>
          <p:cNvSpPr txBox="1"/>
          <p:nvPr/>
        </p:nvSpPr>
        <p:spPr>
          <a:xfrm>
            <a:off x="4721046" y="6102761"/>
            <a:ext cx="2250661" cy="369332"/>
          </a:xfrm>
          <a:prstGeom prst="rect">
            <a:avLst/>
          </a:prstGeom>
          <a:noFill/>
        </p:spPr>
        <p:txBody>
          <a:bodyPr wrap="none" rtlCol="0">
            <a:spAutoFit/>
          </a:bodyPr>
          <a:lstStyle/>
          <a:p>
            <a:r>
              <a:rPr lang="nl-NL" dirty="0" smtClean="0"/>
              <a:t>Jouw paard Jouw zorg</a:t>
            </a:r>
            <a:endParaRPr lang="nl-NL" dirty="0"/>
          </a:p>
        </p:txBody>
      </p:sp>
      <p:sp>
        <p:nvSpPr>
          <p:cNvPr id="7" name="Tekstvak 6"/>
          <p:cNvSpPr txBox="1"/>
          <p:nvPr/>
        </p:nvSpPr>
        <p:spPr>
          <a:xfrm>
            <a:off x="1056663" y="2588565"/>
            <a:ext cx="8672612" cy="1938992"/>
          </a:xfrm>
          <a:prstGeom prst="rect">
            <a:avLst/>
          </a:prstGeom>
          <a:noFill/>
        </p:spPr>
        <p:txBody>
          <a:bodyPr wrap="square" rtlCol="0">
            <a:spAutoFit/>
          </a:bodyPr>
          <a:lstStyle/>
          <a:p>
            <a:endParaRPr lang="nl-NL" sz="2000" dirty="0" smtClean="0"/>
          </a:p>
          <a:p>
            <a:pPr marL="285750" indent="-285750">
              <a:buFontTx/>
              <a:buChar char="•"/>
            </a:pPr>
            <a:endParaRPr lang="nl-NL" sz="2000" dirty="0" smtClean="0"/>
          </a:p>
          <a:p>
            <a:pPr marL="285750" indent="-285750">
              <a:buFontTx/>
              <a:buChar char="•"/>
            </a:pPr>
            <a:endParaRPr lang="nl-NL" sz="2000" dirty="0" smtClean="0"/>
          </a:p>
          <a:p>
            <a:endParaRPr lang="nl-NL" sz="2000" dirty="0"/>
          </a:p>
          <a:p>
            <a:pPr marL="285750" indent="-285750">
              <a:buFontTx/>
              <a:buChar char="•"/>
            </a:pPr>
            <a:endParaRPr lang="nl-NL" sz="2000" dirty="0" smtClean="0"/>
          </a:p>
          <a:p>
            <a:pPr marL="285750" indent="-285750">
              <a:buFontTx/>
              <a:buChar char="•"/>
            </a:pPr>
            <a:endParaRPr lang="nl-NL" sz="2000" dirty="0"/>
          </a:p>
        </p:txBody>
      </p:sp>
      <p:sp>
        <p:nvSpPr>
          <p:cNvPr id="3" name="Tekstvak 2"/>
          <p:cNvSpPr txBox="1"/>
          <p:nvPr/>
        </p:nvSpPr>
        <p:spPr>
          <a:xfrm>
            <a:off x="950027" y="349020"/>
            <a:ext cx="6899606" cy="707886"/>
          </a:xfrm>
          <a:prstGeom prst="rect">
            <a:avLst/>
          </a:prstGeom>
          <a:noFill/>
        </p:spPr>
        <p:txBody>
          <a:bodyPr wrap="square" rtlCol="0">
            <a:spAutoFit/>
          </a:bodyPr>
          <a:lstStyle/>
          <a:p>
            <a:r>
              <a:rPr lang="nl-NL" sz="4000" b="1" dirty="0" smtClean="0"/>
              <a:t>Voorwaarden voor deelname</a:t>
            </a:r>
            <a:endParaRPr lang="nl-NL" sz="4000" b="1" dirty="0"/>
          </a:p>
        </p:txBody>
      </p:sp>
      <p:sp>
        <p:nvSpPr>
          <p:cNvPr id="8" name="Tekstvak 7"/>
          <p:cNvSpPr txBox="1"/>
          <p:nvPr/>
        </p:nvSpPr>
        <p:spPr>
          <a:xfrm>
            <a:off x="290824" y="1056907"/>
            <a:ext cx="8668573" cy="4801314"/>
          </a:xfrm>
          <a:prstGeom prst="rect">
            <a:avLst/>
          </a:prstGeom>
          <a:noFill/>
        </p:spPr>
        <p:txBody>
          <a:bodyPr wrap="square" rtlCol="0">
            <a:spAutoFit/>
          </a:bodyPr>
          <a:lstStyle/>
          <a:p>
            <a:pPr marL="285750" indent="-285750">
              <a:buFontTx/>
              <a:buChar char="•"/>
            </a:pPr>
            <a:r>
              <a:rPr lang="nl-NL" sz="2400" dirty="0" smtClean="0"/>
              <a:t>Je moet minimaal 12 jaar zijn</a:t>
            </a:r>
          </a:p>
          <a:p>
            <a:pPr marL="285750" indent="-285750">
              <a:buFontTx/>
              <a:buChar char="•"/>
            </a:pPr>
            <a:r>
              <a:rPr lang="nl-NL" sz="2400" dirty="0" smtClean="0"/>
              <a:t>Je moet zelfstandig kunnen, opstappen, stappen, draven, galopperen en een sprongetje van 60cm kunnen maken</a:t>
            </a:r>
          </a:p>
          <a:p>
            <a:pPr marL="285750" indent="-285750">
              <a:buFontTx/>
              <a:buChar char="•"/>
            </a:pPr>
            <a:r>
              <a:rPr lang="nl-NL" sz="2400" dirty="0" smtClean="0"/>
              <a:t>Je moet zelfstandig kunnen poetsen en opzadelen</a:t>
            </a:r>
          </a:p>
          <a:p>
            <a:pPr marL="285750" indent="-285750">
              <a:buFontTx/>
              <a:buChar char="•"/>
            </a:pPr>
            <a:r>
              <a:rPr lang="nl-NL" sz="2400" dirty="0" smtClean="0"/>
              <a:t>Je moet naast de lessen voldoende tijd hebben om de theorie te bestuderen</a:t>
            </a:r>
          </a:p>
          <a:p>
            <a:pPr marL="285750" indent="-285750">
              <a:buFontTx/>
              <a:buChar char="•"/>
            </a:pPr>
            <a:r>
              <a:rPr lang="nl-NL" sz="2400" dirty="0" smtClean="0"/>
              <a:t>Tijdens het examen moeten iedereen van 16 jaar of jonger een bodyprotector dragen, deze kunnen geleend worden en hoef je niet zelf aan te schaffen. Verder draag je natuurlijk correcte rijkleding en een cap en laat je grote sieraden </a:t>
            </a:r>
            <a:r>
              <a:rPr lang="nl-NL" sz="2400" dirty="0" smtClean="0"/>
              <a:t>thuis</a:t>
            </a:r>
          </a:p>
          <a:p>
            <a:pPr marL="285750" indent="-285750">
              <a:buFontTx/>
              <a:buChar char="•"/>
            </a:pPr>
            <a:r>
              <a:rPr lang="nl-NL" sz="2400" dirty="0" smtClean="0"/>
              <a:t>Sporen: stomp, max. 4cm, Zweep: max. 70cm</a:t>
            </a:r>
            <a:endParaRPr lang="nl-NL" sz="2400" dirty="0" smtClean="0"/>
          </a:p>
          <a:p>
            <a:endParaRPr lang="nl-NL" sz="2400" dirty="0" smtClean="0"/>
          </a:p>
          <a:p>
            <a:endParaRPr lang="nl-NL" dirty="0"/>
          </a:p>
        </p:txBody>
      </p:sp>
    </p:spTree>
    <p:extLst>
      <p:ext uri="{BB962C8B-B14F-4D97-AF65-F5344CB8AC3E}">
        <p14:creationId xmlns:p14="http://schemas.microsoft.com/office/powerpoint/2010/main" val="3263682730"/>
      </p:ext>
    </p:extLst>
  </p:cSld>
  <p:clrMapOvr>
    <a:masterClrMapping/>
  </p:clrMapOvr>
</p:sld>
</file>

<file path=ppt/theme/theme1.xml><?xml version="1.0" encoding="utf-8"?>
<a:theme xmlns:a="http://schemas.openxmlformats.org/drawingml/2006/main" name="Office-th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th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444</TotalTime>
  <Words>1034</Words>
  <Application>Microsoft Macintosh PowerPoint</Application>
  <PresentationFormat>Diavoorstelling (4:3)</PresentationFormat>
  <Paragraphs>206</Paragraphs>
  <Slides>20</Slides>
  <Notes>0</Notes>
  <HiddenSlides>0</HiddenSlides>
  <MMClips>0</MMClips>
  <ScaleCrop>false</ScaleCrop>
  <HeadingPairs>
    <vt:vector size="4" baseType="variant">
      <vt:variant>
        <vt:lpstr>Thema</vt:lpstr>
      </vt:variant>
      <vt:variant>
        <vt:i4>1</vt:i4>
      </vt:variant>
      <vt:variant>
        <vt:lpstr>Diatitels</vt:lpstr>
      </vt:variant>
      <vt:variant>
        <vt:i4>20</vt:i4>
      </vt:variant>
    </vt:vector>
  </HeadingPairs>
  <TitlesOfParts>
    <vt:vector size="21" baseType="lpstr">
      <vt:lpstr>Office-thema</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Anita Nienhuis</dc:creator>
  <cp:lastModifiedBy>Anita Nienhuis</cp:lastModifiedBy>
  <cp:revision>25</cp:revision>
  <cp:lastPrinted>2018-01-27T14:03:33Z</cp:lastPrinted>
  <dcterms:created xsi:type="dcterms:W3CDTF">2017-12-24T23:05:31Z</dcterms:created>
  <dcterms:modified xsi:type="dcterms:W3CDTF">2018-01-27T14:08:41Z</dcterms:modified>
</cp:coreProperties>
</file>